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7" r:id="rId1"/>
  </p:sldMasterIdLst>
  <p:notesMasterIdLst>
    <p:notesMasterId r:id="rId20"/>
  </p:notesMasterIdLst>
  <p:sldIdLst>
    <p:sldId id="256" r:id="rId2"/>
    <p:sldId id="257" r:id="rId3"/>
    <p:sldId id="258" r:id="rId4"/>
    <p:sldId id="273" r:id="rId5"/>
    <p:sldId id="267" r:id="rId6"/>
    <p:sldId id="278" r:id="rId7"/>
    <p:sldId id="260" r:id="rId8"/>
    <p:sldId id="268" r:id="rId9"/>
    <p:sldId id="274" r:id="rId10"/>
    <p:sldId id="261" r:id="rId11"/>
    <p:sldId id="269" r:id="rId12"/>
    <p:sldId id="272" r:id="rId13"/>
    <p:sldId id="262" r:id="rId14"/>
    <p:sldId id="279" r:id="rId15"/>
    <p:sldId id="263" r:id="rId16"/>
    <p:sldId id="270" r:id="rId17"/>
    <p:sldId id="265" r:id="rId18"/>
    <p:sldId id="27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Japanese" id="{2059AF8F-B6CF-4346-B223-E31CD8B6E0A1}">
          <p14:sldIdLst>
            <p14:sldId id="256"/>
            <p14:sldId id="257"/>
            <p14:sldId id="258"/>
            <p14:sldId id="273"/>
            <p14:sldId id="267"/>
            <p14:sldId id="278"/>
            <p14:sldId id="260"/>
            <p14:sldId id="268"/>
            <p14:sldId id="274"/>
            <p14:sldId id="261"/>
            <p14:sldId id="269"/>
            <p14:sldId id="272"/>
            <p14:sldId id="262"/>
            <p14:sldId id="279"/>
            <p14:sldId id="263"/>
            <p14:sldId id="270"/>
            <p14:sldId id="265"/>
            <p14:sldId id="277"/>
          </p14:sldIdLst>
        </p14:section>
        <p14:section name="English" id="{50A9B340-ED34-1046-80A8-02F3BBC4B8F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4" autoAdjust="0"/>
    <p:restoredTop sz="78722" autoAdjust="0"/>
  </p:normalViewPr>
  <p:slideViewPr>
    <p:cSldViewPr snapToGrid="0" snapToObjects="1">
      <p:cViewPr varScale="1">
        <p:scale>
          <a:sx n="89" d="100"/>
          <a:sy n="89" d="100"/>
        </p:scale>
        <p:origin x="213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579D6C-EB3A-4F72-9943-D69C43D003C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1893EB-2ECC-4029-A317-E44DA2843F8E}">
      <dgm:prSet/>
      <dgm:spPr/>
      <dgm:t>
        <a:bodyPr/>
        <a:lstStyle/>
        <a:p>
          <a:pPr>
            <a:lnSpc>
              <a:spcPct val="100000"/>
            </a:lnSpc>
          </a:pPr>
          <a:r>
            <a:rPr kumimoji="1" lang="ja-JP" altLang="en-US">
              <a:latin typeface="Noto Sans JP" panose="020B0200000000000000" pitchFamily="34" charset="-128"/>
              <a:ea typeface="Noto Sans JP" panose="020B0200000000000000" pitchFamily="34" charset="-128"/>
            </a:rPr>
            <a:t>これらのフォーマットは、</a:t>
          </a:r>
          <a:r>
            <a:rPr kumimoji="1" lang="en" altLang="ja-JP" dirty="0">
              <a:latin typeface="Noto Sans JP" panose="020B0200000000000000" pitchFamily="34" charset="-128"/>
              <a:ea typeface="Noto Sans JP" panose="020B0200000000000000" pitchFamily="34" charset="-128"/>
            </a:rPr>
            <a:t>HTTP</a:t>
          </a:r>
          <a:r>
            <a:rPr kumimoji="1" lang="ja-JP" altLang="en-US">
              <a:latin typeface="Noto Sans JP" panose="020B0200000000000000" pitchFamily="34" charset="-128"/>
              <a:ea typeface="Noto Sans JP" panose="020B0200000000000000" pitchFamily="34" charset="-128"/>
            </a:rPr>
            <a:t>レンジリクエスト（部分的データ取得）、並列アクセス／チャンク（分割）アクセス、エンコーディングや圧縮、そして豊富なメタデータなどを活用して、高度に最適化されています。</a:t>
          </a:r>
          <a:endParaRPr lang="en-US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B14BC564-8262-40A8-AFAC-0BC260CBC4B9}" type="parTrans" cxnId="{7CF0ACCD-A81E-443D-B813-3AAC14A4FAD2}">
      <dgm:prSet/>
      <dgm:spPr/>
      <dgm:t>
        <a:bodyPr/>
        <a:lstStyle/>
        <a:p>
          <a:endParaRPr lang="en-US"/>
        </a:p>
      </dgm:t>
    </dgm:pt>
    <dgm:pt modelId="{79FF10F1-BFDB-4CEB-AE8C-38E3B5F3ACE4}" type="sibTrans" cxnId="{7CF0ACCD-A81E-443D-B813-3AAC14A4FAD2}">
      <dgm:prSet/>
      <dgm:spPr/>
      <dgm:t>
        <a:bodyPr/>
        <a:lstStyle/>
        <a:p>
          <a:endParaRPr lang="en-US"/>
        </a:p>
      </dgm:t>
    </dgm:pt>
    <dgm:pt modelId="{D7B15F56-9B4F-4F14-A1FA-4F296F1A1985}">
      <dgm:prSet/>
      <dgm:spPr/>
      <dgm:t>
        <a:bodyPr/>
        <a:lstStyle/>
        <a:p>
          <a:pPr>
            <a:lnSpc>
              <a:spcPct val="100000"/>
            </a:lnSpc>
          </a:pPr>
          <a:r>
            <a:rPr kumimoji="1" lang="ja-JP" altLang="en-US">
              <a:latin typeface="Noto Sans JP" panose="020B0200000000000000" pitchFamily="34" charset="-128"/>
              <a:ea typeface="Noto Sans JP" panose="020B0200000000000000" pitchFamily="34" charset="-128"/>
            </a:rPr>
            <a:t>クラウドネイティブなデータ・フォーマットとは、クラウド環境のために特別に設計されたデータフォーマットであり、大規模データセットをファイル全体をダウンロードせずに、効率的・スケーラブルかつコスト効率よくアクセスできるようにしたものです。</a:t>
          </a:r>
          <a:endParaRPr lang="en-US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E908B222-1691-4DBD-8B53-81761D14491E}" type="parTrans" cxnId="{9FBDFA8A-DB67-4F98-8D2B-9C9BDC720BC2}">
      <dgm:prSet/>
      <dgm:spPr/>
      <dgm:t>
        <a:bodyPr/>
        <a:lstStyle/>
        <a:p>
          <a:endParaRPr lang="en-US"/>
        </a:p>
      </dgm:t>
    </dgm:pt>
    <dgm:pt modelId="{73F4DF8C-AA41-4E74-AE11-05EDF35B148B}" type="sibTrans" cxnId="{9FBDFA8A-DB67-4F98-8D2B-9C9BDC720BC2}">
      <dgm:prSet/>
      <dgm:spPr/>
      <dgm:t>
        <a:bodyPr/>
        <a:lstStyle/>
        <a:p>
          <a:endParaRPr lang="en-US"/>
        </a:p>
      </dgm:t>
    </dgm:pt>
    <dgm:pt modelId="{3060DD35-D0EF-4C06-9C5C-4C1F89AD3A5B}" type="pres">
      <dgm:prSet presAssocID="{6B579D6C-EB3A-4F72-9943-D69C43D003C5}" presName="root" presStyleCnt="0">
        <dgm:presLayoutVars>
          <dgm:dir/>
          <dgm:resizeHandles val="exact"/>
        </dgm:presLayoutVars>
      </dgm:prSet>
      <dgm:spPr/>
    </dgm:pt>
    <dgm:pt modelId="{C4A5C524-3F14-4139-BF9F-E02CA4BF05DF}" type="pres">
      <dgm:prSet presAssocID="{D7B15F56-9B4F-4F14-A1FA-4F296F1A1985}" presName="compNode" presStyleCnt="0"/>
      <dgm:spPr/>
    </dgm:pt>
    <dgm:pt modelId="{1EB5D0DE-8CE3-4318-86A1-144C412F5CB8}" type="pres">
      <dgm:prSet presAssocID="{D7B15F56-9B4F-4F14-A1FA-4F296F1A1985}" presName="bgRect" presStyleLbl="bgShp" presStyleIdx="0" presStyleCnt="2"/>
      <dgm:spPr/>
    </dgm:pt>
    <dgm:pt modelId="{86177E6F-E91B-4DDE-920A-C1DC5684DB7E}" type="pres">
      <dgm:prSet presAssocID="{D7B15F56-9B4F-4F14-A1FA-4F296F1A198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bow"/>
        </a:ext>
      </dgm:extLst>
    </dgm:pt>
    <dgm:pt modelId="{40D6E2E6-97EA-47FD-A694-DD15BB6FFA43}" type="pres">
      <dgm:prSet presAssocID="{D7B15F56-9B4F-4F14-A1FA-4F296F1A1985}" presName="spaceRect" presStyleCnt="0"/>
      <dgm:spPr/>
    </dgm:pt>
    <dgm:pt modelId="{C61B4A7C-DFFF-4C11-B200-6C53926F6367}" type="pres">
      <dgm:prSet presAssocID="{D7B15F56-9B4F-4F14-A1FA-4F296F1A1985}" presName="parTx" presStyleLbl="revTx" presStyleIdx="0" presStyleCnt="2">
        <dgm:presLayoutVars>
          <dgm:chMax val="0"/>
          <dgm:chPref val="0"/>
        </dgm:presLayoutVars>
      </dgm:prSet>
      <dgm:spPr/>
    </dgm:pt>
    <dgm:pt modelId="{BEBEE2CB-BFDD-4794-A115-803D1FDD088B}" type="pres">
      <dgm:prSet presAssocID="{73F4DF8C-AA41-4E74-AE11-05EDF35B148B}" presName="sibTrans" presStyleCnt="0"/>
      <dgm:spPr/>
    </dgm:pt>
    <dgm:pt modelId="{44E548E4-5D99-4C98-A869-63D33126893E}" type="pres">
      <dgm:prSet presAssocID="{C11893EB-2ECC-4029-A317-E44DA2843F8E}" presName="compNode" presStyleCnt="0"/>
      <dgm:spPr/>
    </dgm:pt>
    <dgm:pt modelId="{0F08FC61-E47E-403A-AF9A-4AB1D892F852}" type="pres">
      <dgm:prSet presAssocID="{C11893EB-2ECC-4029-A317-E44DA2843F8E}" presName="bgRect" presStyleLbl="bgShp" presStyleIdx="1" presStyleCnt="2"/>
      <dgm:spPr/>
    </dgm:pt>
    <dgm:pt modelId="{1EF9E7DD-5EED-4B96-8FD2-13884DC71471}" type="pres">
      <dgm:prSet presAssocID="{C11893EB-2ECC-4029-A317-E44DA2843F8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396971F-3842-40ED-BF71-5D8A802BBB87}" type="pres">
      <dgm:prSet presAssocID="{C11893EB-2ECC-4029-A317-E44DA2843F8E}" presName="spaceRect" presStyleCnt="0"/>
      <dgm:spPr/>
    </dgm:pt>
    <dgm:pt modelId="{39501E06-BCE4-40FD-A56E-FFC47032397A}" type="pres">
      <dgm:prSet presAssocID="{C11893EB-2ECC-4029-A317-E44DA2843F8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4A7E4819-FF19-44AB-90E2-FC52495078DF}" type="presOf" srcId="{D7B15F56-9B4F-4F14-A1FA-4F296F1A1985}" destId="{C61B4A7C-DFFF-4C11-B200-6C53926F6367}" srcOrd="0" destOrd="0" presId="urn:microsoft.com/office/officeart/2018/2/layout/IconVerticalSolidList"/>
    <dgm:cxn modelId="{189C8124-02FF-4C13-B00B-0AC97A1FE9B0}" type="presOf" srcId="{C11893EB-2ECC-4029-A317-E44DA2843F8E}" destId="{39501E06-BCE4-40FD-A56E-FFC47032397A}" srcOrd="0" destOrd="0" presId="urn:microsoft.com/office/officeart/2018/2/layout/IconVerticalSolidList"/>
    <dgm:cxn modelId="{9FBDFA8A-DB67-4F98-8D2B-9C9BDC720BC2}" srcId="{6B579D6C-EB3A-4F72-9943-D69C43D003C5}" destId="{D7B15F56-9B4F-4F14-A1FA-4F296F1A1985}" srcOrd="0" destOrd="0" parTransId="{E908B222-1691-4DBD-8B53-81761D14491E}" sibTransId="{73F4DF8C-AA41-4E74-AE11-05EDF35B148B}"/>
    <dgm:cxn modelId="{7CF0ACCD-A81E-443D-B813-3AAC14A4FAD2}" srcId="{6B579D6C-EB3A-4F72-9943-D69C43D003C5}" destId="{C11893EB-2ECC-4029-A317-E44DA2843F8E}" srcOrd="1" destOrd="0" parTransId="{B14BC564-8262-40A8-AFAC-0BC260CBC4B9}" sibTransId="{79FF10F1-BFDB-4CEB-AE8C-38E3B5F3ACE4}"/>
    <dgm:cxn modelId="{5D63D7E2-2406-40C1-9CD2-0AFA13806DB0}" type="presOf" srcId="{6B579D6C-EB3A-4F72-9943-D69C43D003C5}" destId="{3060DD35-D0EF-4C06-9C5C-4C1F89AD3A5B}" srcOrd="0" destOrd="0" presId="urn:microsoft.com/office/officeart/2018/2/layout/IconVerticalSolidList"/>
    <dgm:cxn modelId="{939BE534-E86E-4EF9-8AA1-E435D17640C2}" type="presParOf" srcId="{3060DD35-D0EF-4C06-9C5C-4C1F89AD3A5B}" destId="{C4A5C524-3F14-4139-BF9F-E02CA4BF05DF}" srcOrd="0" destOrd="0" presId="urn:microsoft.com/office/officeart/2018/2/layout/IconVerticalSolidList"/>
    <dgm:cxn modelId="{12C19F97-0707-46B3-9453-73F8B92F761E}" type="presParOf" srcId="{C4A5C524-3F14-4139-BF9F-E02CA4BF05DF}" destId="{1EB5D0DE-8CE3-4318-86A1-144C412F5CB8}" srcOrd="0" destOrd="0" presId="urn:microsoft.com/office/officeart/2018/2/layout/IconVerticalSolidList"/>
    <dgm:cxn modelId="{F57DF2A1-35D3-48FF-AA59-5B7FC2FE8548}" type="presParOf" srcId="{C4A5C524-3F14-4139-BF9F-E02CA4BF05DF}" destId="{86177E6F-E91B-4DDE-920A-C1DC5684DB7E}" srcOrd="1" destOrd="0" presId="urn:microsoft.com/office/officeart/2018/2/layout/IconVerticalSolidList"/>
    <dgm:cxn modelId="{AC986555-A0F5-4716-B2A2-CF63D8830A9C}" type="presParOf" srcId="{C4A5C524-3F14-4139-BF9F-E02CA4BF05DF}" destId="{40D6E2E6-97EA-47FD-A694-DD15BB6FFA43}" srcOrd="2" destOrd="0" presId="urn:microsoft.com/office/officeart/2018/2/layout/IconVerticalSolidList"/>
    <dgm:cxn modelId="{FE069EDC-5A0A-4224-8F5E-9339AC2BFED3}" type="presParOf" srcId="{C4A5C524-3F14-4139-BF9F-E02CA4BF05DF}" destId="{C61B4A7C-DFFF-4C11-B200-6C53926F6367}" srcOrd="3" destOrd="0" presId="urn:microsoft.com/office/officeart/2018/2/layout/IconVerticalSolidList"/>
    <dgm:cxn modelId="{6D4151F2-C5B1-4151-A480-77C661DCD81E}" type="presParOf" srcId="{3060DD35-D0EF-4C06-9C5C-4C1F89AD3A5B}" destId="{BEBEE2CB-BFDD-4794-A115-803D1FDD088B}" srcOrd="1" destOrd="0" presId="urn:microsoft.com/office/officeart/2018/2/layout/IconVerticalSolidList"/>
    <dgm:cxn modelId="{6D15F213-09FA-490C-BFF3-3997855F08E8}" type="presParOf" srcId="{3060DD35-D0EF-4C06-9C5C-4C1F89AD3A5B}" destId="{44E548E4-5D99-4C98-A869-63D33126893E}" srcOrd="2" destOrd="0" presId="urn:microsoft.com/office/officeart/2018/2/layout/IconVerticalSolidList"/>
    <dgm:cxn modelId="{D99BEFEF-2667-4089-90E0-3F349F9D4C69}" type="presParOf" srcId="{44E548E4-5D99-4C98-A869-63D33126893E}" destId="{0F08FC61-E47E-403A-AF9A-4AB1D892F852}" srcOrd="0" destOrd="0" presId="urn:microsoft.com/office/officeart/2018/2/layout/IconVerticalSolidList"/>
    <dgm:cxn modelId="{F2F95469-2B14-4F74-90B7-A3B225A9CC03}" type="presParOf" srcId="{44E548E4-5D99-4C98-A869-63D33126893E}" destId="{1EF9E7DD-5EED-4B96-8FD2-13884DC71471}" srcOrd="1" destOrd="0" presId="urn:microsoft.com/office/officeart/2018/2/layout/IconVerticalSolidList"/>
    <dgm:cxn modelId="{AD82F96A-0212-402D-8A3D-5A4235B1544C}" type="presParOf" srcId="{44E548E4-5D99-4C98-A869-63D33126893E}" destId="{3396971F-3842-40ED-BF71-5D8A802BBB87}" srcOrd="2" destOrd="0" presId="urn:microsoft.com/office/officeart/2018/2/layout/IconVerticalSolidList"/>
    <dgm:cxn modelId="{95062A42-1D21-4F18-ADB5-9B85A013C1B3}" type="presParOf" srcId="{44E548E4-5D99-4C98-A869-63D33126893E}" destId="{39501E06-BCE4-40FD-A56E-FFC4703239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6CDD67-471B-48D7-89C4-105BCEAE30D5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42D400B-1ADB-4D1C-B292-AF42F39DEAF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Noto Sans JP" panose="020B0200000000000000" pitchFamily="34" charset="-128"/>
              <a:ea typeface="Noto Sans JP" panose="020B0200000000000000" pitchFamily="34" charset="-128"/>
            </a:rPr>
            <a:t>• </a:t>
          </a:r>
          <a:r>
            <a:rPr kumimoji="1" lang="ja-JP" altLang="en-US" sz="1400" b="1">
              <a:latin typeface="Noto Sans JP" panose="020B0200000000000000" pitchFamily="34" charset="-128"/>
              <a:ea typeface="Noto Sans JP" panose="020B0200000000000000" pitchFamily="34" charset="-128"/>
            </a:rPr>
            <a:t>クラウド上の空間データは急速に増加</a:t>
          </a:r>
          <a:endParaRPr lang="en-US" sz="1400" b="1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ADABE079-F480-47E6-880E-2C35ECC5CA18}" type="parTrans" cxnId="{4ECBFF81-12C8-47E6-A3B9-B4AC805B2D19}">
      <dgm:prSet/>
      <dgm:spPr/>
      <dgm:t>
        <a:bodyPr/>
        <a:lstStyle/>
        <a:p>
          <a:endParaRPr lang="en-US" sz="2400"/>
        </a:p>
      </dgm:t>
    </dgm:pt>
    <dgm:pt modelId="{F6B75E7F-1417-4F88-9437-469ACB6310C4}" type="sibTrans" cxnId="{4ECBFF81-12C8-47E6-A3B9-B4AC805B2D19}">
      <dgm:prSet/>
      <dgm:spPr/>
      <dgm:t>
        <a:bodyPr/>
        <a:lstStyle/>
        <a:p>
          <a:endParaRPr lang="en-US" sz="2400"/>
        </a:p>
      </dgm:t>
    </dgm:pt>
    <dgm:pt modelId="{02CDFDB5-A785-4ABA-A815-20DF272EFCA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Noto Sans JP" panose="020B0200000000000000" pitchFamily="34" charset="-128"/>
              <a:ea typeface="Noto Sans JP" panose="020B0200000000000000" pitchFamily="34" charset="-128"/>
            </a:rPr>
            <a:t>• </a:t>
          </a:r>
          <a:r>
            <a:rPr kumimoji="1" lang="ja-JP" altLang="en-US" sz="1400" b="1">
              <a:latin typeface="Noto Sans JP" panose="020B0200000000000000" pitchFamily="34" charset="-128"/>
              <a:ea typeface="Noto Sans JP" panose="020B0200000000000000" pitchFamily="34" charset="-128"/>
            </a:rPr>
            <a:t>オープンで協調的なデータ・エコシステムを推進</a:t>
          </a:r>
        </a:p>
      </dgm:t>
    </dgm:pt>
    <dgm:pt modelId="{86DC113A-767A-4260-9AE4-97EF86082A57}" type="parTrans" cxnId="{DB6106B1-77B4-48A0-A067-21D457E5633C}">
      <dgm:prSet/>
      <dgm:spPr/>
      <dgm:t>
        <a:bodyPr/>
        <a:lstStyle/>
        <a:p>
          <a:endParaRPr lang="en-US" sz="2400"/>
        </a:p>
      </dgm:t>
    </dgm:pt>
    <dgm:pt modelId="{BDD57360-99A4-43FA-B780-1FF8872C53DB}" type="sibTrans" cxnId="{DB6106B1-77B4-48A0-A067-21D457E5633C}">
      <dgm:prSet/>
      <dgm:spPr/>
      <dgm:t>
        <a:bodyPr/>
        <a:lstStyle/>
        <a:p>
          <a:endParaRPr lang="en-US" sz="2400"/>
        </a:p>
      </dgm:t>
    </dgm:pt>
    <dgm:pt modelId="{6E4553BB-4C10-4043-A2E6-73E0CB3F02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Noto Sans JP" panose="020B0200000000000000" pitchFamily="34" charset="-128"/>
              <a:ea typeface="Noto Sans JP" panose="020B0200000000000000" pitchFamily="34" charset="-128"/>
            </a:rPr>
            <a:t>• </a:t>
          </a:r>
          <a:r>
            <a:rPr kumimoji="1" lang="ja-JP" altLang="en-US" sz="1400" b="1">
              <a:latin typeface="Noto Sans JP" panose="020B0200000000000000" pitchFamily="34" charset="-128"/>
              <a:ea typeface="Noto Sans JP" panose="020B0200000000000000" pitchFamily="34" charset="-128"/>
            </a:rPr>
            <a:t>必要なデータだけにアクセスすることでコストと性能を最適化</a:t>
          </a:r>
          <a:endParaRPr lang="en-US" sz="1400" b="1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5D8868CB-CDD6-46F4-B24B-DAC65E7592AA}" type="parTrans" cxnId="{7495BF3D-1F75-40B8-918D-9E5C830F7B7B}">
      <dgm:prSet/>
      <dgm:spPr/>
      <dgm:t>
        <a:bodyPr/>
        <a:lstStyle/>
        <a:p>
          <a:endParaRPr lang="en-US" sz="2400"/>
        </a:p>
      </dgm:t>
    </dgm:pt>
    <dgm:pt modelId="{03335E3B-EC1C-473C-B108-2922883E9751}" type="sibTrans" cxnId="{7495BF3D-1F75-40B8-918D-9E5C830F7B7B}">
      <dgm:prSet/>
      <dgm:spPr/>
      <dgm:t>
        <a:bodyPr/>
        <a:lstStyle/>
        <a:p>
          <a:endParaRPr lang="en-US" sz="2400"/>
        </a:p>
      </dgm:t>
    </dgm:pt>
    <dgm:pt modelId="{738268F3-5B4C-4D82-8675-C2BDF0464A4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latin typeface="Noto Sans JP" panose="020B0200000000000000" pitchFamily="34" charset="-128"/>
              <a:ea typeface="Noto Sans JP" panose="020B0200000000000000" pitchFamily="34" charset="-128"/>
            </a:rPr>
            <a:t>•</a:t>
          </a:r>
          <a:r>
            <a:rPr kumimoji="1" lang="ja-JP" altLang="en-US" sz="1400" b="1">
              <a:latin typeface="Noto Sans JP" panose="020B0200000000000000" pitchFamily="34" charset="-128"/>
              <a:ea typeface="Noto Sans JP" panose="020B0200000000000000" pitchFamily="34" charset="-128"/>
            </a:rPr>
            <a:t>クラウドネイティブで将来に備えたデータパイプラインを構築</a:t>
          </a:r>
          <a:endParaRPr lang="en-US" sz="1400" b="1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22E525A8-A8CF-4CC7-A9A0-86F157C23E86}" type="sibTrans" cxnId="{A73076C5-FE65-404A-8158-914F75694A07}">
      <dgm:prSet/>
      <dgm:spPr/>
      <dgm:t>
        <a:bodyPr/>
        <a:lstStyle/>
        <a:p>
          <a:endParaRPr lang="en-US" sz="2400"/>
        </a:p>
      </dgm:t>
    </dgm:pt>
    <dgm:pt modelId="{6AEAAB56-B785-400A-B385-A126DA4088A6}" type="parTrans" cxnId="{A73076C5-FE65-404A-8158-914F75694A07}">
      <dgm:prSet/>
      <dgm:spPr/>
      <dgm:t>
        <a:bodyPr/>
        <a:lstStyle/>
        <a:p>
          <a:endParaRPr lang="en-US" sz="2400"/>
        </a:p>
      </dgm:t>
    </dgm:pt>
    <dgm:pt modelId="{57ED2EEB-4A5B-47FD-9797-A8399C51626D}" type="pres">
      <dgm:prSet presAssocID="{346CDD67-471B-48D7-89C4-105BCEAE30D5}" presName="root" presStyleCnt="0">
        <dgm:presLayoutVars>
          <dgm:dir/>
          <dgm:resizeHandles val="exact"/>
        </dgm:presLayoutVars>
      </dgm:prSet>
      <dgm:spPr/>
    </dgm:pt>
    <dgm:pt modelId="{D87F94B6-3634-4DD3-A80C-8CFD74020B89}" type="pres">
      <dgm:prSet presAssocID="{142D400B-1ADB-4D1C-B292-AF42F39DEAF1}" presName="compNode" presStyleCnt="0"/>
      <dgm:spPr/>
    </dgm:pt>
    <dgm:pt modelId="{122D147D-57AF-4435-872B-ACB3AAA77657}" type="pres">
      <dgm:prSet presAssocID="{142D400B-1ADB-4D1C-B292-AF42F39DEAF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0E912481-2F0D-42E7-BFF8-7B29DDC15F7A}" type="pres">
      <dgm:prSet presAssocID="{142D400B-1ADB-4D1C-B292-AF42F39DEAF1}" presName="spaceRect" presStyleCnt="0"/>
      <dgm:spPr/>
    </dgm:pt>
    <dgm:pt modelId="{5491A097-357C-4367-BA84-F2C578F489B7}" type="pres">
      <dgm:prSet presAssocID="{142D400B-1ADB-4D1C-B292-AF42F39DEAF1}" presName="textRect" presStyleLbl="revTx" presStyleIdx="0" presStyleCnt="4">
        <dgm:presLayoutVars>
          <dgm:chMax val="1"/>
          <dgm:chPref val="1"/>
        </dgm:presLayoutVars>
      </dgm:prSet>
      <dgm:spPr/>
    </dgm:pt>
    <dgm:pt modelId="{6C46422B-D8E6-47AF-9CD8-7171DD41BB6C}" type="pres">
      <dgm:prSet presAssocID="{F6B75E7F-1417-4F88-9437-469ACB6310C4}" presName="sibTrans" presStyleCnt="0"/>
      <dgm:spPr/>
    </dgm:pt>
    <dgm:pt modelId="{A89E2736-8C51-4D91-B596-62FED9B873FB}" type="pres">
      <dgm:prSet presAssocID="{02CDFDB5-A785-4ABA-A815-20DF272EFCAD}" presName="compNode" presStyleCnt="0"/>
      <dgm:spPr/>
    </dgm:pt>
    <dgm:pt modelId="{AF86B25F-E7B8-48B2-9C92-245BD1C89C41}" type="pres">
      <dgm:prSet presAssocID="{02CDFDB5-A785-4ABA-A815-20DF272EFCA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6688C628-4114-4B3D-8079-31E07275A921}" type="pres">
      <dgm:prSet presAssocID="{02CDFDB5-A785-4ABA-A815-20DF272EFCAD}" presName="spaceRect" presStyleCnt="0"/>
      <dgm:spPr/>
    </dgm:pt>
    <dgm:pt modelId="{8402FA38-E21C-41B9-B631-C9BE66D68258}" type="pres">
      <dgm:prSet presAssocID="{02CDFDB5-A785-4ABA-A815-20DF272EFCAD}" presName="textRect" presStyleLbl="revTx" presStyleIdx="1" presStyleCnt="4">
        <dgm:presLayoutVars>
          <dgm:chMax val="1"/>
          <dgm:chPref val="1"/>
        </dgm:presLayoutVars>
      </dgm:prSet>
      <dgm:spPr/>
    </dgm:pt>
    <dgm:pt modelId="{619EBF95-7248-404C-9ACA-94B0D13B5D39}" type="pres">
      <dgm:prSet presAssocID="{BDD57360-99A4-43FA-B780-1FF8872C53DB}" presName="sibTrans" presStyleCnt="0"/>
      <dgm:spPr/>
    </dgm:pt>
    <dgm:pt modelId="{EA73EBC4-71EC-427E-94BF-40C5776F15B5}" type="pres">
      <dgm:prSet presAssocID="{6E4553BB-4C10-4043-A2E6-73E0CB3F026A}" presName="compNode" presStyleCnt="0"/>
      <dgm:spPr/>
    </dgm:pt>
    <dgm:pt modelId="{CCA13FC9-E8C8-43D6-86FF-D5694D9F188B}" type="pres">
      <dgm:prSet presAssocID="{6E4553BB-4C10-4043-A2E6-73E0CB3F026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6FB6541D-4C2A-4B26-9B8A-C92CBFF1481F}" type="pres">
      <dgm:prSet presAssocID="{6E4553BB-4C10-4043-A2E6-73E0CB3F026A}" presName="spaceRect" presStyleCnt="0"/>
      <dgm:spPr/>
    </dgm:pt>
    <dgm:pt modelId="{69E8801A-C215-400E-AD36-E4FADCFD8FC6}" type="pres">
      <dgm:prSet presAssocID="{6E4553BB-4C10-4043-A2E6-73E0CB3F026A}" presName="textRect" presStyleLbl="revTx" presStyleIdx="2" presStyleCnt="4">
        <dgm:presLayoutVars>
          <dgm:chMax val="1"/>
          <dgm:chPref val="1"/>
        </dgm:presLayoutVars>
      </dgm:prSet>
      <dgm:spPr/>
    </dgm:pt>
    <dgm:pt modelId="{BDA8F5C6-F222-4044-A56D-604959DBC951}" type="pres">
      <dgm:prSet presAssocID="{03335E3B-EC1C-473C-B108-2922883E9751}" presName="sibTrans" presStyleCnt="0"/>
      <dgm:spPr/>
    </dgm:pt>
    <dgm:pt modelId="{DFA48CAF-FC89-4FDD-85E6-97978914EFE7}" type="pres">
      <dgm:prSet presAssocID="{738268F3-5B4C-4D82-8675-C2BDF0464A44}" presName="compNode" presStyleCnt="0"/>
      <dgm:spPr/>
    </dgm:pt>
    <dgm:pt modelId="{7303A79F-F662-41E1-8BC9-4A4A5718D744}" type="pres">
      <dgm:prSet presAssocID="{738268F3-5B4C-4D82-8675-C2BDF0464A4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CD6E0ED0-8F77-4115-88EA-26F613ED7741}" type="pres">
      <dgm:prSet presAssocID="{738268F3-5B4C-4D82-8675-C2BDF0464A44}" presName="spaceRect" presStyleCnt="0"/>
      <dgm:spPr/>
    </dgm:pt>
    <dgm:pt modelId="{EC348A84-2AAF-4930-848A-C086346AFCA0}" type="pres">
      <dgm:prSet presAssocID="{738268F3-5B4C-4D82-8675-C2BDF0464A4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2F63D29-5C80-4D2E-A363-FAE0CADDFE55}" type="presOf" srcId="{346CDD67-471B-48D7-89C4-105BCEAE30D5}" destId="{57ED2EEB-4A5B-47FD-9797-A8399C51626D}" srcOrd="0" destOrd="0" presId="urn:microsoft.com/office/officeart/2018/2/layout/IconLabelList"/>
    <dgm:cxn modelId="{5C582137-6196-46B9-B0B2-D64235568967}" type="presOf" srcId="{142D400B-1ADB-4D1C-B292-AF42F39DEAF1}" destId="{5491A097-357C-4367-BA84-F2C578F489B7}" srcOrd="0" destOrd="0" presId="urn:microsoft.com/office/officeart/2018/2/layout/IconLabelList"/>
    <dgm:cxn modelId="{7495BF3D-1F75-40B8-918D-9E5C830F7B7B}" srcId="{346CDD67-471B-48D7-89C4-105BCEAE30D5}" destId="{6E4553BB-4C10-4043-A2E6-73E0CB3F026A}" srcOrd="2" destOrd="0" parTransId="{5D8868CB-CDD6-46F4-B24B-DAC65E7592AA}" sibTransId="{03335E3B-EC1C-473C-B108-2922883E9751}"/>
    <dgm:cxn modelId="{C5138A79-8F24-4057-8DA3-E89FDE2CFA6F}" type="presOf" srcId="{02CDFDB5-A785-4ABA-A815-20DF272EFCAD}" destId="{8402FA38-E21C-41B9-B631-C9BE66D68258}" srcOrd="0" destOrd="0" presId="urn:microsoft.com/office/officeart/2018/2/layout/IconLabelList"/>
    <dgm:cxn modelId="{4ECBFF81-12C8-47E6-A3B9-B4AC805B2D19}" srcId="{346CDD67-471B-48D7-89C4-105BCEAE30D5}" destId="{142D400B-1ADB-4D1C-B292-AF42F39DEAF1}" srcOrd="0" destOrd="0" parTransId="{ADABE079-F480-47E6-880E-2C35ECC5CA18}" sibTransId="{F6B75E7F-1417-4F88-9437-469ACB6310C4}"/>
    <dgm:cxn modelId="{2B684A91-E224-462E-9F08-EC2F518AB43A}" type="presOf" srcId="{6E4553BB-4C10-4043-A2E6-73E0CB3F026A}" destId="{69E8801A-C215-400E-AD36-E4FADCFD8FC6}" srcOrd="0" destOrd="0" presId="urn:microsoft.com/office/officeart/2018/2/layout/IconLabelList"/>
    <dgm:cxn modelId="{CBC05198-DB3D-421C-B7DE-E0557147F63B}" type="presOf" srcId="{738268F3-5B4C-4D82-8675-C2BDF0464A44}" destId="{EC348A84-2AAF-4930-848A-C086346AFCA0}" srcOrd="0" destOrd="0" presId="urn:microsoft.com/office/officeart/2018/2/layout/IconLabelList"/>
    <dgm:cxn modelId="{DB6106B1-77B4-48A0-A067-21D457E5633C}" srcId="{346CDD67-471B-48D7-89C4-105BCEAE30D5}" destId="{02CDFDB5-A785-4ABA-A815-20DF272EFCAD}" srcOrd="1" destOrd="0" parTransId="{86DC113A-767A-4260-9AE4-97EF86082A57}" sibTransId="{BDD57360-99A4-43FA-B780-1FF8872C53DB}"/>
    <dgm:cxn modelId="{A73076C5-FE65-404A-8158-914F75694A07}" srcId="{346CDD67-471B-48D7-89C4-105BCEAE30D5}" destId="{738268F3-5B4C-4D82-8675-C2BDF0464A44}" srcOrd="3" destOrd="0" parTransId="{6AEAAB56-B785-400A-B385-A126DA4088A6}" sibTransId="{22E525A8-A8CF-4CC7-A9A0-86F157C23E86}"/>
    <dgm:cxn modelId="{180B9A98-D5D2-4430-A5E7-13AD06EAE2B6}" type="presParOf" srcId="{57ED2EEB-4A5B-47FD-9797-A8399C51626D}" destId="{D87F94B6-3634-4DD3-A80C-8CFD74020B89}" srcOrd="0" destOrd="0" presId="urn:microsoft.com/office/officeart/2018/2/layout/IconLabelList"/>
    <dgm:cxn modelId="{1DB9211C-B5F5-46FD-9744-8B3D2DF5C13E}" type="presParOf" srcId="{D87F94B6-3634-4DD3-A80C-8CFD74020B89}" destId="{122D147D-57AF-4435-872B-ACB3AAA77657}" srcOrd="0" destOrd="0" presId="urn:microsoft.com/office/officeart/2018/2/layout/IconLabelList"/>
    <dgm:cxn modelId="{7C088812-1D60-4914-8EBE-2B847817EFD1}" type="presParOf" srcId="{D87F94B6-3634-4DD3-A80C-8CFD74020B89}" destId="{0E912481-2F0D-42E7-BFF8-7B29DDC15F7A}" srcOrd="1" destOrd="0" presId="urn:microsoft.com/office/officeart/2018/2/layout/IconLabelList"/>
    <dgm:cxn modelId="{FB09C962-048E-46F7-B665-BEFB78CDBE8C}" type="presParOf" srcId="{D87F94B6-3634-4DD3-A80C-8CFD74020B89}" destId="{5491A097-357C-4367-BA84-F2C578F489B7}" srcOrd="2" destOrd="0" presId="urn:microsoft.com/office/officeart/2018/2/layout/IconLabelList"/>
    <dgm:cxn modelId="{C58A3474-5D07-46E2-917C-FEF881B144E3}" type="presParOf" srcId="{57ED2EEB-4A5B-47FD-9797-A8399C51626D}" destId="{6C46422B-D8E6-47AF-9CD8-7171DD41BB6C}" srcOrd="1" destOrd="0" presId="urn:microsoft.com/office/officeart/2018/2/layout/IconLabelList"/>
    <dgm:cxn modelId="{6B6ED5EE-49E5-49CC-B128-B49A33225AF8}" type="presParOf" srcId="{57ED2EEB-4A5B-47FD-9797-A8399C51626D}" destId="{A89E2736-8C51-4D91-B596-62FED9B873FB}" srcOrd="2" destOrd="0" presId="urn:microsoft.com/office/officeart/2018/2/layout/IconLabelList"/>
    <dgm:cxn modelId="{D0E55EB0-019B-4FC5-B3CE-2ECFE5AE8D56}" type="presParOf" srcId="{A89E2736-8C51-4D91-B596-62FED9B873FB}" destId="{AF86B25F-E7B8-48B2-9C92-245BD1C89C41}" srcOrd="0" destOrd="0" presId="urn:microsoft.com/office/officeart/2018/2/layout/IconLabelList"/>
    <dgm:cxn modelId="{B1DA90CE-FFD0-4447-9EC7-EF81E6D2A66A}" type="presParOf" srcId="{A89E2736-8C51-4D91-B596-62FED9B873FB}" destId="{6688C628-4114-4B3D-8079-31E07275A921}" srcOrd="1" destOrd="0" presId="urn:microsoft.com/office/officeart/2018/2/layout/IconLabelList"/>
    <dgm:cxn modelId="{7B441B31-288D-4937-AA4D-7118FDBDBD26}" type="presParOf" srcId="{A89E2736-8C51-4D91-B596-62FED9B873FB}" destId="{8402FA38-E21C-41B9-B631-C9BE66D68258}" srcOrd="2" destOrd="0" presId="urn:microsoft.com/office/officeart/2018/2/layout/IconLabelList"/>
    <dgm:cxn modelId="{12B6AA96-3ED4-4166-93C0-A571D5268012}" type="presParOf" srcId="{57ED2EEB-4A5B-47FD-9797-A8399C51626D}" destId="{619EBF95-7248-404C-9ACA-94B0D13B5D39}" srcOrd="3" destOrd="0" presId="urn:microsoft.com/office/officeart/2018/2/layout/IconLabelList"/>
    <dgm:cxn modelId="{136A1BFF-8B6C-4D17-B6A4-1B7C95ADE2CF}" type="presParOf" srcId="{57ED2EEB-4A5B-47FD-9797-A8399C51626D}" destId="{EA73EBC4-71EC-427E-94BF-40C5776F15B5}" srcOrd="4" destOrd="0" presId="urn:microsoft.com/office/officeart/2018/2/layout/IconLabelList"/>
    <dgm:cxn modelId="{EA16BE41-37ED-44E1-9F74-D623FCECE685}" type="presParOf" srcId="{EA73EBC4-71EC-427E-94BF-40C5776F15B5}" destId="{CCA13FC9-E8C8-43D6-86FF-D5694D9F188B}" srcOrd="0" destOrd="0" presId="urn:microsoft.com/office/officeart/2018/2/layout/IconLabelList"/>
    <dgm:cxn modelId="{72653FFA-AE83-42D6-AB8E-B7B54715C265}" type="presParOf" srcId="{EA73EBC4-71EC-427E-94BF-40C5776F15B5}" destId="{6FB6541D-4C2A-4B26-9B8A-C92CBFF1481F}" srcOrd="1" destOrd="0" presId="urn:microsoft.com/office/officeart/2018/2/layout/IconLabelList"/>
    <dgm:cxn modelId="{6EE8EE2E-090E-4D55-B162-045E464BC983}" type="presParOf" srcId="{EA73EBC4-71EC-427E-94BF-40C5776F15B5}" destId="{69E8801A-C215-400E-AD36-E4FADCFD8FC6}" srcOrd="2" destOrd="0" presId="urn:microsoft.com/office/officeart/2018/2/layout/IconLabelList"/>
    <dgm:cxn modelId="{550BF95A-8540-45EA-9512-5ACB972326AC}" type="presParOf" srcId="{57ED2EEB-4A5B-47FD-9797-A8399C51626D}" destId="{BDA8F5C6-F222-4044-A56D-604959DBC951}" srcOrd="5" destOrd="0" presId="urn:microsoft.com/office/officeart/2018/2/layout/IconLabelList"/>
    <dgm:cxn modelId="{1E4EA55F-CE56-4251-893E-500084971A0F}" type="presParOf" srcId="{57ED2EEB-4A5B-47FD-9797-A8399C51626D}" destId="{DFA48CAF-FC89-4FDD-85E6-97978914EFE7}" srcOrd="6" destOrd="0" presId="urn:microsoft.com/office/officeart/2018/2/layout/IconLabelList"/>
    <dgm:cxn modelId="{13B00300-27B1-4535-8206-011F7A53CE8D}" type="presParOf" srcId="{DFA48CAF-FC89-4FDD-85E6-97978914EFE7}" destId="{7303A79F-F662-41E1-8BC9-4A4A5718D744}" srcOrd="0" destOrd="0" presId="urn:microsoft.com/office/officeart/2018/2/layout/IconLabelList"/>
    <dgm:cxn modelId="{BBE48E60-EFEB-49D8-844B-293F0D6EF15E}" type="presParOf" srcId="{DFA48CAF-FC89-4FDD-85E6-97978914EFE7}" destId="{CD6E0ED0-8F77-4115-88EA-26F613ED7741}" srcOrd="1" destOrd="0" presId="urn:microsoft.com/office/officeart/2018/2/layout/IconLabelList"/>
    <dgm:cxn modelId="{C0E664CC-E172-4BBA-A41F-A0EEC0F00850}" type="presParOf" srcId="{DFA48CAF-FC89-4FDD-85E6-97978914EFE7}" destId="{EC348A84-2AAF-4930-848A-C086346AFCA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5D6A5C-DE59-4475-A8B8-2AB5B3F027CB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DC6B8-7501-40E9-98E3-1D104C596B8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Noto Sans JP" panose="020B0200000000000000" pitchFamily="34" charset="-128"/>
              <a:ea typeface="Noto Sans JP" panose="020B0200000000000000" pitchFamily="34" charset="-128"/>
            </a:rPr>
            <a:t>• GeoParquet → </a:t>
          </a:r>
          <a:r>
            <a:rPr lang="en-US" dirty="0" err="1">
              <a:latin typeface="Noto Sans JP" panose="020B0200000000000000" pitchFamily="34" charset="-128"/>
              <a:ea typeface="Noto Sans JP" panose="020B0200000000000000" pitchFamily="34" charset="-128"/>
            </a:rPr>
            <a:t>ベクター解析、データレイク向け</a:t>
          </a:r>
          <a:endParaRPr lang="en-US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790F2E20-407F-4672-A257-BD72612B971F}" type="parTrans" cxnId="{B52717AD-FDC9-482F-A361-27B2DFEC9C19}">
      <dgm:prSet/>
      <dgm:spPr/>
      <dgm:t>
        <a:bodyPr/>
        <a:lstStyle/>
        <a:p>
          <a:endParaRPr lang="en-US"/>
        </a:p>
      </dgm:t>
    </dgm:pt>
    <dgm:pt modelId="{4D0BCF78-B753-45A6-9F0C-9C9D4C1D1960}" type="sibTrans" cxnId="{B52717AD-FDC9-482F-A361-27B2DFEC9C1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DBF9E48-B6BE-4C20-B672-88EC3DEFBD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Noto Sans JP" panose="020B0200000000000000" pitchFamily="34" charset="-128"/>
              <a:ea typeface="Noto Sans JP" panose="020B0200000000000000" pitchFamily="34" charset="-128"/>
            </a:rPr>
            <a:t>• COG → </a:t>
          </a:r>
          <a:r>
            <a:rPr lang="en-US" dirty="0" err="1">
              <a:latin typeface="Noto Sans JP" panose="020B0200000000000000" pitchFamily="34" charset="-128"/>
              <a:ea typeface="Noto Sans JP" panose="020B0200000000000000" pitchFamily="34" charset="-128"/>
            </a:rPr>
            <a:t>ラスター画像、リモートセンシング向け</a:t>
          </a:r>
          <a:endParaRPr lang="en-US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D69F6DAC-59ED-49FC-876B-E8655EE175F3}" type="parTrans" cxnId="{DFDD5712-E886-4BE9-8516-1B1D6FC9F12D}">
      <dgm:prSet/>
      <dgm:spPr/>
      <dgm:t>
        <a:bodyPr/>
        <a:lstStyle/>
        <a:p>
          <a:endParaRPr lang="en-US"/>
        </a:p>
      </dgm:t>
    </dgm:pt>
    <dgm:pt modelId="{447A3C44-EC9E-4913-B5A1-B4ECF4CCDAE5}" type="sibTrans" cxnId="{DFDD5712-E886-4BE9-8516-1B1D6FC9F12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55DA11A-6717-4D4A-AF0C-D49A56F8357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Noto Sans JP" panose="020B0200000000000000" pitchFamily="34" charset="-128"/>
              <a:ea typeface="Noto Sans JP" panose="020B0200000000000000" pitchFamily="34" charset="-128"/>
            </a:rPr>
            <a:t>• Zarr → </a:t>
          </a:r>
          <a:r>
            <a:rPr lang="en-US" dirty="0" err="1">
              <a:latin typeface="Noto Sans JP" panose="020B0200000000000000" pitchFamily="34" charset="-128"/>
              <a:ea typeface="Noto Sans JP" panose="020B0200000000000000" pitchFamily="34" charset="-128"/>
            </a:rPr>
            <a:t>時系列・多次元ラスターデータ向け</a:t>
          </a:r>
          <a:endParaRPr lang="en-US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25437C47-1EF6-4BC9-92E6-37F538A2CF4E}" type="parTrans" cxnId="{FB328B1B-491B-4A0A-8710-32E67E49AE28}">
      <dgm:prSet/>
      <dgm:spPr/>
      <dgm:t>
        <a:bodyPr/>
        <a:lstStyle/>
        <a:p>
          <a:endParaRPr lang="en-US"/>
        </a:p>
      </dgm:t>
    </dgm:pt>
    <dgm:pt modelId="{CCFF4047-11EA-4209-899E-1F8F41E92EFE}" type="sibTrans" cxnId="{FB328B1B-491B-4A0A-8710-32E67E49AE2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826E6E6-AB7C-458B-8DCB-969AD37FECB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Noto Sans JP" panose="020B0200000000000000" pitchFamily="34" charset="-128"/>
              <a:ea typeface="Noto Sans JP" panose="020B0200000000000000" pitchFamily="34" charset="-128"/>
            </a:rPr>
            <a:t>• PMTiles → </a:t>
          </a:r>
          <a:r>
            <a:rPr lang="en-US" dirty="0" err="1">
              <a:latin typeface="Noto Sans JP" panose="020B0200000000000000" pitchFamily="34" charset="-128"/>
              <a:ea typeface="Noto Sans JP" panose="020B0200000000000000" pitchFamily="34" charset="-128"/>
            </a:rPr>
            <a:t>地図可視化、Web配信向け</a:t>
          </a:r>
          <a:endParaRPr lang="en-US" dirty="0">
            <a:latin typeface="Noto Sans JP" panose="020B0200000000000000" pitchFamily="34" charset="-128"/>
            <a:ea typeface="Noto Sans JP" panose="020B0200000000000000" pitchFamily="34" charset="-128"/>
          </a:endParaRPr>
        </a:p>
      </dgm:t>
    </dgm:pt>
    <dgm:pt modelId="{1B40AE86-D9B3-4578-961B-8E0417A1CA5E}" type="parTrans" cxnId="{44C18D2E-F65F-4C02-B4F3-B8852D48925A}">
      <dgm:prSet/>
      <dgm:spPr/>
      <dgm:t>
        <a:bodyPr/>
        <a:lstStyle/>
        <a:p>
          <a:endParaRPr lang="en-US"/>
        </a:p>
      </dgm:t>
    </dgm:pt>
    <dgm:pt modelId="{E102F40C-3D76-4100-A0E2-FD9BCD1D25F3}" type="sibTrans" cxnId="{44C18D2E-F65F-4C02-B4F3-B8852D48925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9ACF8C-8284-455F-BF27-7A22D8B1352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>
              <a:latin typeface="Noto Sans JP" panose="020B0200000000000000" pitchFamily="34" charset="-128"/>
              <a:ea typeface="Noto Sans JP" panose="020B0200000000000000" pitchFamily="34" charset="-128"/>
            </a:rPr>
            <a:t>共通点d</a:t>
          </a:r>
          <a:r>
            <a:rPr lang="en-US" dirty="0">
              <a:latin typeface="Noto Sans JP" panose="020B0200000000000000" pitchFamily="34" charset="-128"/>
              <a:ea typeface="Noto Sans JP" panose="020B0200000000000000" pitchFamily="34" charset="-128"/>
            </a:rPr>
            <a:t> → </a:t>
          </a:r>
          <a:r>
            <a:rPr lang="en-US" dirty="0" err="1">
              <a:latin typeface="Noto Sans JP" panose="020B0200000000000000" pitchFamily="34" charset="-128"/>
              <a:ea typeface="Noto Sans JP" panose="020B0200000000000000" pitchFamily="34" charset="-128"/>
            </a:rPr>
            <a:t>クラウド効率性、オープンソース、相互運用</a:t>
          </a:r>
          <a:r>
            <a:rPr lang="en-US" dirty="0">
              <a:latin typeface="Noto Sans JP" panose="020B0200000000000000" pitchFamily="34" charset="-128"/>
              <a:ea typeface="Noto Sans JP" panose="020B0200000000000000" pitchFamily="34" charset="-128"/>
            </a:rPr>
            <a:t>（ interoperability）</a:t>
          </a:r>
        </a:p>
      </dgm:t>
    </dgm:pt>
    <dgm:pt modelId="{63F86A26-398B-4208-906B-F074498EA4F6}" type="parTrans" cxnId="{883815FC-64DA-4B46-A056-B62C49F924E7}">
      <dgm:prSet/>
      <dgm:spPr/>
      <dgm:t>
        <a:bodyPr/>
        <a:lstStyle/>
        <a:p>
          <a:endParaRPr lang="en-US"/>
        </a:p>
      </dgm:t>
    </dgm:pt>
    <dgm:pt modelId="{3A18CA30-F7FD-48A6-9844-D11E1F5BBCF7}" type="sibTrans" cxnId="{883815FC-64DA-4B46-A056-B62C49F924E7}">
      <dgm:prSet/>
      <dgm:spPr/>
      <dgm:t>
        <a:bodyPr/>
        <a:lstStyle/>
        <a:p>
          <a:endParaRPr lang="en-US"/>
        </a:p>
      </dgm:t>
    </dgm:pt>
    <dgm:pt modelId="{5C90C249-25EB-4DC8-97A6-C617E1CE3514}" type="pres">
      <dgm:prSet presAssocID="{9B5D6A5C-DE59-4475-A8B8-2AB5B3F027CB}" presName="root" presStyleCnt="0">
        <dgm:presLayoutVars>
          <dgm:dir/>
          <dgm:resizeHandles val="exact"/>
        </dgm:presLayoutVars>
      </dgm:prSet>
      <dgm:spPr/>
    </dgm:pt>
    <dgm:pt modelId="{D77C3272-689D-4B7A-892A-847EEB443323}" type="pres">
      <dgm:prSet presAssocID="{9B5D6A5C-DE59-4475-A8B8-2AB5B3F027CB}" presName="container" presStyleCnt="0">
        <dgm:presLayoutVars>
          <dgm:dir/>
          <dgm:resizeHandles val="exact"/>
        </dgm:presLayoutVars>
      </dgm:prSet>
      <dgm:spPr/>
    </dgm:pt>
    <dgm:pt modelId="{094B509D-FF22-4045-AA70-9785826B6DC5}" type="pres">
      <dgm:prSet presAssocID="{795DC6B8-7501-40E9-98E3-1D104C596B80}" presName="compNode" presStyleCnt="0"/>
      <dgm:spPr/>
    </dgm:pt>
    <dgm:pt modelId="{6E472EA2-01F2-47EB-A831-EB039201091B}" type="pres">
      <dgm:prSet presAssocID="{795DC6B8-7501-40E9-98E3-1D104C596B80}" presName="iconBgRect" presStyleLbl="bgShp" presStyleIdx="0" presStyleCnt="5"/>
      <dgm:spPr/>
    </dgm:pt>
    <dgm:pt modelId="{A3D2AB63-462A-4310-BA73-34024784CD61}" type="pres">
      <dgm:prSet presAssocID="{795DC6B8-7501-40E9-98E3-1D104C596B8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ver"/>
        </a:ext>
      </dgm:extLst>
    </dgm:pt>
    <dgm:pt modelId="{6EE1E256-FA51-429C-B6BA-32F386CAD85A}" type="pres">
      <dgm:prSet presAssocID="{795DC6B8-7501-40E9-98E3-1D104C596B80}" presName="spaceRect" presStyleCnt="0"/>
      <dgm:spPr/>
    </dgm:pt>
    <dgm:pt modelId="{45D42095-0B01-4EE7-805C-AB28FCF5CCB6}" type="pres">
      <dgm:prSet presAssocID="{795DC6B8-7501-40E9-98E3-1D104C596B80}" presName="textRect" presStyleLbl="revTx" presStyleIdx="0" presStyleCnt="5">
        <dgm:presLayoutVars>
          <dgm:chMax val="1"/>
          <dgm:chPref val="1"/>
        </dgm:presLayoutVars>
      </dgm:prSet>
      <dgm:spPr/>
    </dgm:pt>
    <dgm:pt modelId="{0BBED746-15B4-4792-9546-2AE57B980EA2}" type="pres">
      <dgm:prSet presAssocID="{4D0BCF78-B753-45A6-9F0C-9C9D4C1D1960}" presName="sibTrans" presStyleLbl="sibTrans2D1" presStyleIdx="0" presStyleCnt="0"/>
      <dgm:spPr/>
    </dgm:pt>
    <dgm:pt modelId="{EBE526F3-8B97-4DC8-A74C-7F3437380F68}" type="pres">
      <dgm:prSet presAssocID="{1DBF9E48-B6BE-4C20-B672-88EC3DEFBD6D}" presName="compNode" presStyleCnt="0"/>
      <dgm:spPr/>
    </dgm:pt>
    <dgm:pt modelId="{4E67A26C-60CA-4BD1-B765-44D4FB574632}" type="pres">
      <dgm:prSet presAssocID="{1DBF9E48-B6BE-4C20-B672-88EC3DEFBD6D}" presName="iconBgRect" presStyleLbl="bgShp" presStyleIdx="1" presStyleCnt="5"/>
      <dgm:spPr/>
    </dgm:pt>
    <dgm:pt modelId="{8C76EC55-68AF-45EC-A7CF-F5B77159AF3F}" type="pres">
      <dgm:prSet presAssocID="{1DBF9E48-B6BE-4C20-B672-88EC3DEFBD6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owser Window"/>
        </a:ext>
      </dgm:extLst>
    </dgm:pt>
    <dgm:pt modelId="{A3FFBEBE-5093-46D9-B7B6-67A1680F434F}" type="pres">
      <dgm:prSet presAssocID="{1DBF9E48-B6BE-4C20-B672-88EC3DEFBD6D}" presName="spaceRect" presStyleCnt="0"/>
      <dgm:spPr/>
    </dgm:pt>
    <dgm:pt modelId="{04129A78-B4A7-47DF-8343-124D0DE417A3}" type="pres">
      <dgm:prSet presAssocID="{1DBF9E48-B6BE-4C20-B672-88EC3DEFBD6D}" presName="textRect" presStyleLbl="revTx" presStyleIdx="1" presStyleCnt="5">
        <dgm:presLayoutVars>
          <dgm:chMax val="1"/>
          <dgm:chPref val="1"/>
        </dgm:presLayoutVars>
      </dgm:prSet>
      <dgm:spPr/>
    </dgm:pt>
    <dgm:pt modelId="{7AA8E8B3-D7E3-4CE3-B964-692ED3FE7BB6}" type="pres">
      <dgm:prSet presAssocID="{447A3C44-EC9E-4913-B5A1-B4ECF4CCDAE5}" presName="sibTrans" presStyleLbl="sibTrans2D1" presStyleIdx="0" presStyleCnt="0"/>
      <dgm:spPr/>
    </dgm:pt>
    <dgm:pt modelId="{87691B8A-5CFA-4590-A65E-F09466582A5F}" type="pres">
      <dgm:prSet presAssocID="{955DA11A-6717-4D4A-AF0C-D49A56F83579}" presName="compNode" presStyleCnt="0"/>
      <dgm:spPr/>
    </dgm:pt>
    <dgm:pt modelId="{82322EE7-EAD0-45DE-9D25-87E9DBFF23B3}" type="pres">
      <dgm:prSet presAssocID="{955DA11A-6717-4D4A-AF0C-D49A56F83579}" presName="iconBgRect" presStyleLbl="bgShp" presStyleIdx="2" presStyleCnt="5"/>
      <dgm:spPr/>
    </dgm:pt>
    <dgm:pt modelId="{02556A53-3FE5-47F9-BD10-33920BCD4039}" type="pres">
      <dgm:prSet presAssocID="{955DA11A-6717-4D4A-AF0C-D49A56F8357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5FE2E583-E4BD-4A6B-BA48-33FA3F868FC7}" type="pres">
      <dgm:prSet presAssocID="{955DA11A-6717-4D4A-AF0C-D49A56F83579}" presName="spaceRect" presStyleCnt="0"/>
      <dgm:spPr/>
    </dgm:pt>
    <dgm:pt modelId="{726068AE-26DA-4F1F-808A-D07A1F1CE3D2}" type="pres">
      <dgm:prSet presAssocID="{955DA11A-6717-4D4A-AF0C-D49A56F83579}" presName="textRect" presStyleLbl="revTx" presStyleIdx="2" presStyleCnt="5">
        <dgm:presLayoutVars>
          <dgm:chMax val="1"/>
          <dgm:chPref val="1"/>
        </dgm:presLayoutVars>
      </dgm:prSet>
      <dgm:spPr/>
    </dgm:pt>
    <dgm:pt modelId="{288EFDD7-B4E0-43E9-BE9F-E5034B1441FE}" type="pres">
      <dgm:prSet presAssocID="{CCFF4047-11EA-4209-899E-1F8F41E92EFE}" presName="sibTrans" presStyleLbl="sibTrans2D1" presStyleIdx="0" presStyleCnt="0"/>
      <dgm:spPr/>
    </dgm:pt>
    <dgm:pt modelId="{230C7CF0-573F-45E4-A0C3-8949568E8FCC}" type="pres">
      <dgm:prSet presAssocID="{1826E6E6-AB7C-458B-8DCB-969AD37FECBF}" presName="compNode" presStyleCnt="0"/>
      <dgm:spPr/>
    </dgm:pt>
    <dgm:pt modelId="{075537AD-054D-4295-9DA9-EFFF97C720B5}" type="pres">
      <dgm:prSet presAssocID="{1826E6E6-AB7C-458B-8DCB-969AD37FECBF}" presName="iconBgRect" presStyleLbl="bgShp" presStyleIdx="3" presStyleCnt="5"/>
      <dgm:spPr/>
    </dgm:pt>
    <dgm:pt modelId="{BD70A28D-C2AA-4EB4-8086-4A0504AFE562}" type="pres">
      <dgm:prSet presAssocID="{1826E6E6-AB7C-458B-8DCB-969AD37FECB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lter"/>
        </a:ext>
      </dgm:extLst>
    </dgm:pt>
    <dgm:pt modelId="{3CC275EC-F751-4B39-96A5-9EC04DD5FFD5}" type="pres">
      <dgm:prSet presAssocID="{1826E6E6-AB7C-458B-8DCB-969AD37FECBF}" presName="spaceRect" presStyleCnt="0"/>
      <dgm:spPr/>
    </dgm:pt>
    <dgm:pt modelId="{2D460E7F-9A26-481E-93DE-FC23A5DCE9D9}" type="pres">
      <dgm:prSet presAssocID="{1826E6E6-AB7C-458B-8DCB-969AD37FECBF}" presName="textRect" presStyleLbl="revTx" presStyleIdx="3" presStyleCnt="5">
        <dgm:presLayoutVars>
          <dgm:chMax val="1"/>
          <dgm:chPref val="1"/>
        </dgm:presLayoutVars>
      </dgm:prSet>
      <dgm:spPr/>
    </dgm:pt>
    <dgm:pt modelId="{185935CB-5D8E-437C-A057-05D7D9D3AF36}" type="pres">
      <dgm:prSet presAssocID="{E102F40C-3D76-4100-A0E2-FD9BCD1D25F3}" presName="sibTrans" presStyleLbl="sibTrans2D1" presStyleIdx="0" presStyleCnt="0"/>
      <dgm:spPr/>
    </dgm:pt>
    <dgm:pt modelId="{4442AB51-C120-49C7-9C01-4F391AAD1D70}" type="pres">
      <dgm:prSet presAssocID="{DA9ACF8C-8284-455F-BF27-7A22D8B13522}" presName="compNode" presStyleCnt="0"/>
      <dgm:spPr/>
    </dgm:pt>
    <dgm:pt modelId="{4EF43E0E-8585-4461-8F83-37B8376AE914}" type="pres">
      <dgm:prSet presAssocID="{DA9ACF8C-8284-455F-BF27-7A22D8B13522}" presName="iconBgRect" presStyleLbl="bgShp" presStyleIdx="4" presStyleCnt="5" custLinFactX="46156" custLinFactNeighborX="100000" custLinFactNeighborY="-11692"/>
      <dgm:spPr/>
    </dgm:pt>
    <dgm:pt modelId="{5C242200-5DA4-4A38-9600-2AC71376EF22}" type="pres">
      <dgm:prSet presAssocID="{DA9ACF8C-8284-455F-BF27-7A22D8B13522}" presName="iconRect" presStyleLbl="node1" presStyleIdx="4" presStyleCnt="5" custLinFactX="100000" custLinFactNeighborX="151993" custLinFactNeighborY="-2016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83318D34-E5CD-404B-B733-B86E394E4E38}" type="pres">
      <dgm:prSet presAssocID="{DA9ACF8C-8284-455F-BF27-7A22D8B13522}" presName="spaceRect" presStyleCnt="0"/>
      <dgm:spPr/>
    </dgm:pt>
    <dgm:pt modelId="{A9A1F58F-BFD6-439D-89A9-10668BCA70A7}" type="pres">
      <dgm:prSet presAssocID="{DA9ACF8C-8284-455F-BF27-7A22D8B13522}" presName="textRect" presStyleLbl="revTx" presStyleIdx="4" presStyleCnt="5" custScaleX="110087" custLinFactNeighborX="62006" custLinFactNeighborY="-11692">
        <dgm:presLayoutVars>
          <dgm:chMax val="1"/>
          <dgm:chPref val="1"/>
        </dgm:presLayoutVars>
      </dgm:prSet>
      <dgm:spPr/>
    </dgm:pt>
  </dgm:ptLst>
  <dgm:cxnLst>
    <dgm:cxn modelId="{09DEE40C-2211-465D-ADB4-60046A6060AA}" type="presOf" srcId="{4D0BCF78-B753-45A6-9F0C-9C9D4C1D1960}" destId="{0BBED746-15B4-4792-9546-2AE57B980EA2}" srcOrd="0" destOrd="0" presId="urn:microsoft.com/office/officeart/2018/2/layout/IconCircleList"/>
    <dgm:cxn modelId="{15CC4A10-A355-4B95-8BEC-E29A0F2633A8}" type="presOf" srcId="{DA9ACF8C-8284-455F-BF27-7A22D8B13522}" destId="{A9A1F58F-BFD6-439D-89A9-10668BCA70A7}" srcOrd="0" destOrd="0" presId="urn:microsoft.com/office/officeart/2018/2/layout/IconCircleList"/>
    <dgm:cxn modelId="{DFDD5712-E886-4BE9-8516-1B1D6FC9F12D}" srcId="{9B5D6A5C-DE59-4475-A8B8-2AB5B3F027CB}" destId="{1DBF9E48-B6BE-4C20-B672-88EC3DEFBD6D}" srcOrd="1" destOrd="0" parTransId="{D69F6DAC-59ED-49FC-876B-E8655EE175F3}" sibTransId="{447A3C44-EC9E-4913-B5A1-B4ECF4CCDAE5}"/>
    <dgm:cxn modelId="{FB328B1B-491B-4A0A-8710-32E67E49AE28}" srcId="{9B5D6A5C-DE59-4475-A8B8-2AB5B3F027CB}" destId="{955DA11A-6717-4D4A-AF0C-D49A56F83579}" srcOrd="2" destOrd="0" parTransId="{25437C47-1EF6-4BC9-92E6-37F538A2CF4E}" sibTransId="{CCFF4047-11EA-4209-899E-1F8F41E92EFE}"/>
    <dgm:cxn modelId="{BA88C528-ED19-4E19-917F-80B512A23CB4}" type="presOf" srcId="{1DBF9E48-B6BE-4C20-B672-88EC3DEFBD6D}" destId="{04129A78-B4A7-47DF-8343-124D0DE417A3}" srcOrd="0" destOrd="0" presId="urn:microsoft.com/office/officeart/2018/2/layout/IconCircleList"/>
    <dgm:cxn modelId="{44C18D2E-F65F-4C02-B4F3-B8852D48925A}" srcId="{9B5D6A5C-DE59-4475-A8B8-2AB5B3F027CB}" destId="{1826E6E6-AB7C-458B-8DCB-969AD37FECBF}" srcOrd="3" destOrd="0" parTransId="{1B40AE86-D9B3-4578-961B-8E0417A1CA5E}" sibTransId="{E102F40C-3D76-4100-A0E2-FD9BCD1D25F3}"/>
    <dgm:cxn modelId="{4762EF33-15F9-43DA-9814-429019FD672F}" type="presOf" srcId="{1826E6E6-AB7C-458B-8DCB-969AD37FECBF}" destId="{2D460E7F-9A26-481E-93DE-FC23A5DCE9D9}" srcOrd="0" destOrd="0" presId="urn:microsoft.com/office/officeart/2018/2/layout/IconCircleList"/>
    <dgm:cxn modelId="{4E51523A-8A2A-4718-8FF6-0610C0D35B1C}" type="presOf" srcId="{955DA11A-6717-4D4A-AF0C-D49A56F83579}" destId="{726068AE-26DA-4F1F-808A-D07A1F1CE3D2}" srcOrd="0" destOrd="0" presId="urn:microsoft.com/office/officeart/2018/2/layout/IconCircleList"/>
    <dgm:cxn modelId="{47E3A140-DD0A-4B6A-942B-D1D76D8C97A6}" type="presOf" srcId="{CCFF4047-11EA-4209-899E-1F8F41E92EFE}" destId="{288EFDD7-B4E0-43E9-BE9F-E5034B1441FE}" srcOrd="0" destOrd="0" presId="urn:microsoft.com/office/officeart/2018/2/layout/IconCircleList"/>
    <dgm:cxn modelId="{B36A6952-0169-4C8A-90C3-EBDA92244FE5}" type="presOf" srcId="{795DC6B8-7501-40E9-98E3-1D104C596B80}" destId="{45D42095-0B01-4EE7-805C-AB28FCF5CCB6}" srcOrd="0" destOrd="0" presId="urn:microsoft.com/office/officeart/2018/2/layout/IconCircleList"/>
    <dgm:cxn modelId="{C2B76E7C-6993-416A-8170-B6F7D65F652C}" type="presOf" srcId="{9B5D6A5C-DE59-4475-A8B8-2AB5B3F027CB}" destId="{5C90C249-25EB-4DC8-97A6-C617E1CE3514}" srcOrd="0" destOrd="0" presId="urn:microsoft.com/office/officeart/2018/2/layout/IconCircleList"/>
    <dgm:cxn modelId="{A659CA92-9DBD-4432-A309-034CA60CCCFA}" type="presOf" srcId="{447A3C44-EC9E-4913-B5A1-B4ECF4CCDAE5}" destId="{7AA8E8B3-D7E3-4CE3-B964-692ED3FE7BB6}" srcOrd="0" destOrd="0" presId="urn:microsoft.com/office/officeart/2018/2/layout/IconCircleList"/>
    <dgm:cxn modelId="{B52717AD-FDC9-482F-A361-27B2DFEC9C19}" srcId="{9B5D6A5C-DE59-4475-A8B8-2AB5B3F027CB}" destId="{795DC6B8-7501-40E9-98E3-1D104C596B80}" srcOrd="0" destOrd="0" parTransId="{790F2E20-407F-4672-A257-BD72612B971F}" sibTransId="{4D0BCF78-B753-45A6-9F0C-9C9D4C1D1960}"/>
    <dgm:cxn modelId="{A3EE6AB1-4897-413D-851B-010FA16DBAB1}" type="presOf" srcId="{E102F40C-3D76-4100-A0E2-FD9BCD1D25F3}" destId="{185935CB-5D8E-437C-A057-05D7D9D3AF36}" srcOrd="0" destOrd="0" presId="urn:microsoft.com/office/officeart/2018/2/layout/IconCircleList"/>
    <dgm:cxn modelId="{883815FC-64DA-4B46-A056-B62C49F924E7}" srcId="{9B5D6A5C-DE59-4475-A8B8-2AB5B3F027CB}" destId="{DA9ACF8C-8284-455F-BF27-7A22D8B13522}" srcOrd="4" destOrd="0" parTransId="{63F86A26-398B-4208-906B-F074498EA4F6}" sibTransId="{3A18CA30-F7FD-48A6-9844-D11E1F5BBCF7}"/>
    <dgm:cxn modelId="{1E8AEF76-3863-4890-A1A6-F12E6BCD9F24}" type="presParOf" srcId="{5C90C249-25EB-4DC8-97A6-C617E1CE3514}" destId="{D77C3272-689D-4B7A-892A-847EEB443323}" srcOrd="0" destOrd="0" presId="urn:microsoft.com/office/officeart/2018/2/layout/IconCircleList"/>
    <dgm:cxn modelId="{93455B07-46DE-419E-B6D3-30584F14DD0B}" type="presParOf" srcId="{D77C3272-689D-4B7A-892A-847EEB443323}" destId="{094B509D-FF22-4045-AA70-9785826B6DC5}" srcOrd="0" destOrd="0" presId="urn:microsoft.com/office/officeart/2018/2/layout/IconCircleList"/>
    <dgm:cxn modelId="{58A94915-F7CC-46BC-9FCC-FA6E6B3F9148}" type="presParOf" srcId="{094B509D-FF22-4045-AA70-9785826B6DC5}" destId="{6E472EA2-01F2-47EB-A831-EB039201091B}" srcOrd="0" destOrd="0" presId="urn:microsoft.com/office/officeart/2018/2/layout/IconCircleList"/>
    <dgm:cxn modelId="{A750EB1B-9154-4243-9DB5-0E3CAFAC4B08}" type="presParOf" srcId="{094B509D-FF22-4045-AA70-9785826B6DC5}" destId="{A3D2AB63-462A-4310-BA73-34024784CD61}" srcOrd="1" destOrd="0" presId="urn:microsoft.com/office/officeart/2018/2/layout/IconCircleList"/>
    <dgm:cxn modelId="{08C5326F-357E-4708-9FE7-26CB0FC980E3}" type="presParOf" srcId="{094B509D-FF22-4045-AA70-9785826B6DC5}" destId="{6EE1E256-FA51-429C-B6BA-32F386CAD85A}" srcOrd="2" destOrd="0" presId="urn:microsoft.com/office/officeart/2018/2/layout/IconCircleList"/>
    <dgm:cxn modelId="{513C982B-9BBF-4C02-9809-3BF3B95045EB}" type="presParOf" srcId="{094B509D-FF22-4045-AA70-9785826B6DC5}" destId="{45D42095-0B01-4EE7-805C-AB28FCF5CCB6}" srcOrd="3" destOrd="0" presId="urn:microsoft.com/office/officeart/2018/2/layout/IconCircleList"/>
    <dgm:cxn modelId="{DC75DA5B-08DF-48C7-B377-F9B4D636188C}" type="presParOf" srcId="{D77C3272-689D-4B7A-892A-847EEB443323}" destId="{0BBED746-15B4-4792-9546-2AE57B980EA2}" srcOrd="1" destOrd="0" presId="urn:microsoft.com/office/officeart/2018/2/layout/IconCircleList"/>
    <dgm:cxn modelId="{EDF111FD-6DDA-4E35-98D3-9E6EBF89C439}" type="presParOf" srcId="{D77C3272-689D-4B7A-892A-847EEB443323}" destId="{EBE526F3-8B97-4DC8-A74C-7F3437380F68}" srcOrd="2" destOrd="0" presId="urn:microsoft.com/office/officeart/2018/2/layout/IconCircleList"/>
    <dgm:cxn modelId="{E1B836A7-731C-47F8-8B38-1FE2CAB7C4B4}" type="presParOf" srcId="{EBE526F3-8B97-4DC8-A74C-7F3437380F68}" destId="{4E67A26C-60CA-4BD1-B765-44D4FB574632}" srcOrd="0" destOrd="0" presId="urn:microsoft.com/office/officeart/2018/2/layout/IconCircleList"/>
    <dgm:cxn modelId="{F6DDFC59-2C2B-4EB2-93DC-3BAF5524EFC1}" type="presParOf" srcId="{EBE526F3-8B97-4DC8-A74C-7F3437380F68}" destId="{8C76EC55-68AF-45EC-A7CF-F5B77159AF3F}" srcOrd="1" destOrd="0" presId="urn:microsoft.com/office/officeart/2018/2/layout/IconCircleList"/>
    <dgm:cxn modelId="{3ED11808-405E-4212-ADAA-D26BB47A0A90}" type="presParOf" srcId="{EBE526F3-8B97-4DC8-A74C-7F3437380F68}" destId="{A3FFBEBE-5093-46D9-B7B6-67A1680F434F}" srcOrd="2" destOrd="0" presId="urn:microsoft.com/office/officeart/2018/2/layout/IconCircleList"/>
    <dgm:cxn modelId="{9FF8B4CA-46D1-4CFA-B09F-45D07950E012}" type="presParOf" srcId="{EBE526F3-8B97-4DC8-A74C-7F3437380F68}" destId="{04129A78-B4A7-47DF-8343-124D0DE417A3}" srcOrd="3" destOrd="0" presId="urn:microsoft.com/office/officeart/2018/2/layout/IconCircleList"/>
    <dgm:cxn modelId="{8DA008B2-A60F-4DF5-9934-34691DA99FCB}" type="presParOf" srcId="{D77C3272-689D-4B7A-892A-847EEB443323}" destId="{7AA8E8B3-D7E3-4CE3-B964-692ED3FE7BB6}" srcOrd="3" destOrd="0" presId="urn:microsoft.com/office/officeart/2018/2/layout/IconCircleList"/>
    <dgm:cxn modelId="{14F88486-AC68-4FF0-BEDF-67A68EBBFA12}" type="presParOf" srcId="{D77C3272-689D-4B7A-892A-847EEB443323}" destId="{87691B8A-5CFA-4590-A65E-F09466582A5F}" srcOrd="4" destOrd="0" presId="urn:microsoft.com/office/officeart/2018/2/layout/IconCircleList"/>
    <dgm:cxn modelId="{B9516B48-FB24-4307-8FDA-EA6917E4C3F1}" type="presParOf" srcId="{87691B8A-5CFA-4590-A65E-F09466582A5F}" destId="{82322EE7-EAD0-45DE-9D25-87E9DBFF23B3}" srcOrd="0" destOrd="0" presId="urn:microsoft.com/office/officeart/2018/2/layout/IconCircleList"/>
    <dgm:cxn modelId="{2EB5A936-0B08-44CF-902D-2B353F86851F}" type="presParOf" srcId="{87691B8A-5CFA-4590-A65E-F09466582A5F}" destId="{02556A53-3FE5-47F9-BD10-33920BCD4039}" srcOrd="1" destOrd="0" presId="urn:microsoft.com/office/officeart/2018/2/layout/IconCircleList"/>
    <dgm:cxn modelId="{4EE8EAE9-4968-40C1-9BC5-1BE3E2BADB17}" type="presParOf" srcId="{87691B8A-5CFA-4590-A65E-F09466582A5F}" destId="{5FE2E583-E4BD-4A6B-BA48-33FA3F868FC7}" srcOrd="2" destOrd="0" presId="urn:microsoft.com/office/officeart/2018/2/layout/IconCircleList"/>
    <dgm:cxn modelId="{F16CB30F-52A7-4A3F-96FC-C034EAE631C7}" type="presParOf" srcId="{87691B8A-5CFA-4590-A65E-F09466582A5F}" destId="{726068AE-26DA-4F1F-808A-D07A1F1CE3D2}" srcOrd="3" destOrd="0" presId="urn:microsoft.com/office/officeart/2018/2/layout/IconCircleList"/>
    <dgm:cxn modelId="{C22D158A-9D05-43C2-B9D0-FC04B60FCB7C}" type="presParOf" srcId="{D77C3272-689D-4B7A-892A-847EEB443323}" destId="{288EFDD7-B4E0-43E9-BE9F-E5034B1441FE}" srcOrd="5" destOrd="0" presId="urn:microsoft.com/office/officeart/2018/2/layout/IconCircleList"/>
    <dgm:cxn modelId="{122FE61E-73EE-40F2-8097-F17925D5B073}" type="presParOf" srcId="{D77C3272-689D-4B7A-892A-847EEB443323}" destId="{230C7CF0-573F-45E4-A0C3-8949568E8FCC}" srcOrd="6" destOrd="0" presId="urn:microsoft.com/office/officeart/2018/2/layout/IconCircleList"/>
    <dgm:cxn modelId="{C8A03FF3-CC04-42AA-972C-854E3A935883}" type="presParOf" srcId="{230C7CF0-573F-45E4-A0C3-8949568E8FCC}" destId="{075537AD-054D-4295-9DA9-EFFF97C720B5}" srcOrd="0" destOrd="0" presId="urn:microsoft.com/office/officeart/2018/2/layout/IconCircleList"/>
    <dgm:cxn modelId="{DC9CF050-BC6E-4F02-A6A7-C7790045C5F5}" type="presParOf" srcId="{230C7CF0-573F-45E4-A0C3-8949568E8FCC}" destId="{BD70A28D-C2AA-4EB4-8086-4A0504AFE562}" srcOrd="1" destOrd="0" presId="urn:microsoft.com/office/officeart/2018/2/layout/IconCircleList"/>
    <dgm:cxn modelId="{2B1B03F6-8964-4185-BAB9-855B10E28749}" type="presParOf" srcId="{230C7CF0-573F-45E4-A0C3-8949568E8FCC}" destId="{3CC275EC-F751-4B39-96A5-9EC04DD5FFD5}" srcOrd="2" destOrd="0" presId="urn:microsoft.com/office/officeart/2018/2/layout/IconCircleList"/>
    <dgm:cxn modelId="{021B8498-F83D-44CD-B86E-C2D879744197}" type="presParOf" srcId="{230C7CF0-573F-45E4-A0C3-8949568E8FCC}" destId="{2D460E7F-9A26-481E-93DE-FC23A5DCE9D9}" srcOrd="3" destOrd="0" presId="urn:microsoft.com/office/officeart/2018/2/layout/IconCircleList"/>
    <dgm:cxn modelId="{46E06B62-D162-4856-B466-88A1A71F1E71}" type="presParOf" srcId="{D77C3272-689D-4B7A-892A-847EEB443323}" destId="{185935CB-5D8E-437C-A057-05D7D9D3AF36}" srcOrd="7" destOrd="0" presId="urn:microsoft.com/office/officeart/2018/2/layout/IconCircleList"/>
    <dgm:cxn modelId="{EBDEA697-0582-4A86-9D26-A3888FA25685}" type="presParOf" srcId="{D77C3272-689D-4B7A-892A-847EEB443323}" destId="{4442AB51-C120-49C7-9C01-4F391AAD1D70}" srcOrd="8" destOrd="0" presId="urn:microsoft.com/office/officeart/2018/2/layout/IconCircleList"/>
    <dgm:cxn modelId="{C810246B-5B54-4B0E-ADAE-69BFB9481F4A}" type="presParOf" srcId="{4442AB51-C120-49C7-9C01-4F391AAD1D70}" destId="{4EF43E0E-8585-4461-8F83-37B8376AE914}" srcOrd="0" destOrd="0" presId="urn:microsoft.com/office/officeart/2018/2/layout/IconCircleList"/>
    <dgm:cxn modelId="{A56D8D19-2AD4-451D-8086-F98605D6BC29}" type="presParOf" srcId="{4442AB51-C120-49C7-9C01-4F391AAD1D70}" destId="{5C242200-5DA4-4A38-9600-2AC71376EF22}" srcOrd="1" destOrd="0" presId="urn:microsoft.com/office/officeart/2018/2/layout/IconCircleList"/>
    <dgm:cxn modelId="{4B9421B3-017A-4F0A-ADBD-C0A77DFE8073}" type="presParOf" srcId="{4442AB51-C120-49C7-9C01-4F391AAD1D70}" destId="{83318D34-E5CD-404B-B733-B86E394E4E38}" srcOrd="2" destOrd="0" presId="urn:microsoft.com/office/officeart/2018/2/layout/IconCircleList"/>
    <dgm:cxn modelId="{DC44C18A-F6DC-4F12-AE50-8142116B7E59}" type="presParOf" srcId="{4442AB51-C120-49C7-9C01-4F391AAD1D70}" destId="{A9A1F58F-BFD6-439D-89A9-10668BCA70A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5D0DE-8CE3-4318-86A1-144C412F5CB8}">
      <dsp:nvSpPr>
        <dsp:cNvPr id="0" name=""/>
        <dsp:cNvSpPr/>
      </dsp:nvSpPr>
      <dsp:spPr>
        <a:xfrm>
          <a:off x="0" y="2795"/>
          <a:ext cx="7704667" cy="1549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177E6F-E91B-4DDE-920A-C1DC5684DB7E}">
      <dsp:nvSpPr>
        <dsp:cNvPr id="0" name=""/>
        <dsp:cNvSpPr/>
      </dsp:nvSpPr>
      <dsp:spPr>
        <a:xfrm>
          <a:off x="468666" y="351390"/>
          <a:ext cx="852953" cy="852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B4A7C-DFFF-4C11-B200-6C53926F6367}">
      <dsp:nvSpPr>
        <dsp:cNvPr id="0" name=""/>
        <dsp:cNvSpPr/>
      </dsp:nvSpPr>
      <dsp:spPr>
        <a:xfrm>
          <a:off x="1790286" y="2795"/>
          <a:ext cx="5820335" cy="155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129" tIns="164129" rIns="164129" bIns="16412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kern="1200">
              <a:latin typeface="Noto Sans JP" panose="020B0200000000000000" pitchFamily="34" charset="-128"/>
              <a:ea typeface="Noto Sans JP" panose="020B0200000000000000" pitchFamily="34" charset="-128"/>
            </a:rPr>
            <a:t>クラウドネイティブなデータ・フォーマットとは、クラウド環境のために特別に設計されたデータフォーマットであり、大規模データセットをファイル全体をダウンロードせずに、効率的・スケーラブルかつコスト効率よくアクセスできるようにしたものです。</a:t>
          </a:r>
          <a:endParaRPr lang="en-US" sz="1400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1790286" y="2795"/>
        <a:ext cx="5820335" cy="1550824"/>
      </dsp:txXfrm>
    </dsp:sp>
    <dsp:sp modelId="{0F08FC61-E47E-403A-AF9A-4AB1D892F852}">
      <dsp:nvSpPr>
        <dsp:cNvPr id="0" name=""/>
        <dsp:cNvSpPr/>
      </dsp:nvSpPr>
      <dsp:spPr>
        <a:xfrm>
          <a:off x="0" y="1779195"/>
          <a:ext cx="7704667" cy="1549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9E7DD-5EED-4B96-8FD2-13884DC71471}">
      <dsp:nvSpPr>
        <dsp:cNvPr id="0" name=""/>
        <dsp:cNvSpPr/>
      </dsp:nvSpPr>
      <dsp:spPr>
        <a:xfrm>
          <a:off x="468666" y="2127790"/>
          <a:ext cx="852953" cy="8521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501E06-BCE4-40FD-A56E-FFC47032397A}">
      <dsp:nvSpPr>
        <dsp:cNvPr id="0" name=""/>
        <dsp:cNvSpPr/>
      </dsp:nvSpPr>
      <dsp:spPr>
        <a:xfrm>
          <a:off x="1790286" y="1779195"/>
          <a:ext cx="5820335" cy="155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129" tIns="164129" rIns="164129" bIns="16412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1400" kern="1200">
              <a:latin typeface="Noto Sans JP" panose="020B0200000000000000" pitchFamily="34" charset="-128"/>
              <a:ea typeface="Noto Sans JP" panose="020B0200000000000000" pitchFamily="34" charset="-128"/>
            </a:rPr>
            <a:t>これらのフォーマットは、</a:t>
          </a:r>
          <a:r>
            <a:rPr kumimoji="1" lang="en" altLang="ja-JP" sz="1400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HTTP</a:t>
          </a:r>
          <a:r>
            <a:rPr kumimoji="1" lang="ja-JP" altLang="en-US" sz="1400" kern="1200">
              <a:latin typeface="Noto Sans JP" panose="020B0200000000000000" pitchFamily="34" charset="-128"/>
              <a:ea typeface="Noto Sans JP" panose="020B0200000000000000" pitchFamily="34" charset="-128"/>
            </a:rPr>
            <a:t>レンジリクエスト（部分的データ取得）、並列アクセス／チャンク（分割）アクセス、エンコーディングや圧縮、そして豊富なメタデータなどを活用して、高度に最適化されています。</a:t>
          </a:r>
          <a:endParaRPr lang="en-US" sz="1400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1790286" y="1779195"/>
        <a:ext cx="5820335" cy="1550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D147D-57AF-4435-872B-ACB3AAA77657}">
      <dsp:nvSpPr>
        <dsp:cNvPr id="0" name=""/>
        <dsp:cNvSpPr/>
      </dsp:nvSpPr>
      <dsp:spPr>
        <a:xfrm>
          <a:off x="978040" y="192814"/>
          <a:ext cx="806835" cy="8068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1A097-357C-4367-BA84-F2C578F489B7}">
      <dsp:nvSpPr>
        <dsp:cNvPr id="0" name=""/>
        <dsp:cNvSpPr/>
      </dsp:nvSpPr>
      <dsp:spPr>
        <a:xfrm>
          <a:off x="484974" y="1320033"/>
          <a:ext cx="1792968" cy="100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 </a:t>
          </a:r>
          <a:r>
            <a:rPr kumimoji="1" lang="ja-JP" altLang="en-US" sz="1400" b="1" kern="1200">
              <a:latin typeface="Noto Sans JP" panose="020B0200000000000000" pitchFamily="34" charset="-128"/>
              <a:ea typeface="Noto Sans JP" panose="020B0200000000000000" pitchFamily="34" charset="-128"/>
            </a:rPr>
            <a:t>クラウド上の空間データは急速に増加</a:t>
          </a:r>
          <a:endParaRPr lang="en-US" sz="1400" b="1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484974" y="1320033"/>
        <a:ext cx="1792968" cy="1008544"/>
      </dsp:txXfrm>
    </dsp:sp>
    <dsp:sp modelId="{AF86B25F-E7B8-48B2-9C92-245BD1C89C41}">
      <dsp:nvSpPr>
        <dsp:cNvPr id="0" name=""/>
        <dsp:cNvSpPr/>
      </dsp:nvSpPr>
      <dsp:spPr>
        <a:xfrm>
          <a:off x="3084779" y="192814"/>
          <a:ext cx="806835" cy="8068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2FA38-E21C-41B9-B631-C9BE66D68258}">
      <dsp:nvSpPr>
        <dsp:cNvPr id="0" name=""/>
        <dsp:cNvSpPr/>
      </dsp:nvSpPr>
      <dsp:spPr>
        <a:xfrm>
          <a:off x="2591712" y="1320033"/>
          <a:ext cx="1792968" cy="100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 </a:t>
          </a:r>
          <a:r>
            <a:rPr kumimoji="1" lang="ja-JP" altLang="en-US" sz="1400" b="1" kern="1200">
              <a:latin typeface="Noto Sans JP" panose="020B0200000000000000" pitchFamily="34" charset="-128"/>
              <a:ea typeface="Noto Sans JP" panose="020B0200000000000000" pitchFamily="34" charset="-128"/>
            </a:rPr>
            <a:t>オープンで協調的なデータ・エコシステムを推進</a:t>
          </a:r>
        </a:p>
      </dsp:txBody>
      <dsp:txXfrm>
        <a:off x="2591712" y="1320033"/>
        <a:ext cx="1792968" cy="1008544"/>
      </dsp:txXfrm>
    </dsp:sp>
    <dsp:sp modelId="{CCA13FC9-E8C8-43D6-86FF-D5694D9F188B}">
      <dsp:nvSpPr>
        <dsp:cNvPr id="0" name=""/>
        <dsp:cNvSpPr/>
      </dsp:nvSpPr>
      <dsp:spPr>
        <a:xfrm>
          <a:off x="978040" y="2776821"/>
          <a:ext cx="806835" cy="8068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8801A-C215-400E-AD36-E4FADCFD8FC6}">
      <dsp:nvSpPr>
        <dsp:cNvPr id="0" name=""/>
        <dsp:cNvSpPr/>
      </dsp:nvSpPr>
      <dsp:spPr>
        <a:xfrm>
          <a:off x="484974" y="3904040"/>
          <a:ext cx="1792968" cy="100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 </a:t>
          </a:r>
          <a:r>
            <a:rPr kumimoji="1" lang="ja-JP" altLang="en-US" sz="1400" b="1" kern="1200">
              <a:latin typeface="Noto Sans JP" panose="020B0200000000000000" pitchFamily="34" charset="-128"/>
              <a:ea typeface="Noto Sans JP" panose="020B0200000000000000" pitchFamily="34" charset="-128"/>
            </a:rPr>
            <a:t>必要なデータだけにアクセスすることでコストと性能を最適化</a:t>
          </a:r>
          <a:endParaRPr lang="en-US" sz="1400" b="1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484974" y="3904040"/>
        <a:ext cx="1792968" cy="1008544"/>
      </dsp:txXfrm>
    </dsp:sp>
    <dsp:sp modelId="{7303A79F-F662-41E1-8BC9-4A4A5718D744}">
      <dsp:nvSpPr>
        <dsp:cNvPr id="0" name=""/>
        <dsp:cNvSpPr/>
      </dsp:nvSpPr>
      <dsp:spPr>
        <a:xfrm>
          <a:off x="3084779" y="2776821"/>
          <a:ext cx="806835" cy="80683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48A84-2AAF-4930-848A-C086346AFCA0}">
      <dsp:nvSpPr>
        <dsp:cNvPr id="0" name=""/>
        <dsp:cNvSpPr/>
      </dsp:nvSpPr>
      <dsp:spPr>
        <a:xfrm>
          <a:off x="2591712" y="3904040"/>
          <a:ext cx="1792968" cy="1008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</a:t>
          </a:r>
          <a:r>
            <a:rPr kumimoji="1" lang="ja-JP" altLang="en-US" sz="1400" b="1" kern="1200">
              <a:latin typeface="Noto Sans JP" panose="020B0200000000000000" pitchFamily="34" charset="-128"/>
              <a:ea typeface="Noto Sans JP" panose="020B0200000000000000" pitchFamily="34" charset="-128"/>
            </a:rPr>
            <a:t>クラウドネイティブで将来に備えたデータパイプラインを構築</a:t>
          </a:r>
          <a:endParaRPr lang="en-US" sz="1400" b="1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2591712" y="3904040"/>
        <a:ext cx="1792968" cy="10085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72EA2-01F2-47EB-A831-EB039201091B}">
      <dsp:nvSpPr>
        <dsp:cNvPr id="0" name=""/>
        <dsp:cNvSpPr/>
      </dsp:nvSpPr>
      <dsp:spPr>
        <a:xfrm>
          <a:off x="1201665" y="47081"/>
          <a:ext cx="701831" cy="701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2AB63-462A-4310-BA73-34024784CD61}">
      <dsp:nvSpPr>
        <dsp:cNvPr id="0" name=""/>
        <dsp:cNvSpPr/>
      </dsp:nvSpPr>
      <dsp:spPr>
        <a:xfrm>
          <a:off x="1349050" y="194466"/>
          <a:ext cx="407062" cy="407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D42095-0B01-4EE7-805C-AB28FCF5CCB6}">
      <dsp:nvSpPr>
        <dsp:cNvPr id="0" name=""/>
        <dsp:cNvSpPr/>
      </dsp:nvSpPr>
      <dsp:spPr>
        <a:xfrm>
          <a:off x="2053889" y="47081"/>
          <a:ext cx="1654317" cy="70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 GeoParquet → </a:t>
          </a:r>
          <a:r>
            <a:rPr lang="en-US" sz="1100" kern="1200" dirty="0" err="1">
              <a:latin typeface="Noto Sans JP" panose="020B0200000000000000" pitchFamily="34" charset="-128"/>
              <a:ea typeface="Noto Sans JP" panose="020B0200000000000000" pitchFamily="34" charset="-128"/>
            </a:rPr>
            <a:t>ベクター解析、データレイク向け</a:t>
          </a:r>
          <a:endParaRPr lang="en-US" sz="1100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2053889" y="47081"/>
        <a:ext cx="1654317" cy="701831"/>
      </dsp:txXfrm>
    </dsp:sp>
    <dsp:sp modelId="{4E67A26C-60CA-4BD1-B765-44D4FB574632}">
      <dsp:nvSpPr>
        <dsp:cNvPr id="0" name=""/>
        <dsp:cNvSpPr/>
      </dsp:nvSpPr>
      <dsp:spPr>
        <a:xfrm>
          <a:off x="3996459" y="47081"/>
          <a:ext cx="701831" cy="701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6EC55-68AF-45EC-A7CF-F5B77159AF3F}">
      <dsp:nvSpPr>
        <dsp:cNvPr id="0" name=""/>
        <dsp:cNvSpPr/>
      </dsp:nvSpPr>
      <dsp:spPr>
        <a:xfrm>
          <a:off x="4143844" y="194466"/>
          <a:ext cx="407062" cy="407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29A78-B4A7-47DF-8343-124D0DE417A3}">
      <dsp:nvSpPr>
        <dsp:cNvPr id="0" name=""/>
        <dsp:cNvSpPr/>
      </dsp:nvSpPr>
      <dsp:spPr>
        <a:xfrm>
          <a:off x="4848683" y="47081"/>
          <a:ext cx="1654317" cy="70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 COG → </a:t>
          </a:r>
          <a:r>
            <a:rPr lang="en-US" sz="1100" kern="1200" dirty="0" err="1">
              <a:latin typeface="Noto Sans JP" panose="020B0200000000000000" pitchFamily="34" charset="-128"/>
              <a:ea typeface="Noto Sans JP" panose="020B0200000000000000" pitchFamily="34" charset="-128"/>
            </a:rPr>
            <a:t>ラスター画像、リモートセンシング向け</a:t>
          </a:r>
          <a:endParaRPr lang="en-US" sz="1100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4848683" y="47081"/>
        <a:ext cx="1654317" cy="701831"/>
      </dsp:txXfrm>
    </dsp:sp>
    <dsp:sp modelId="{82322EE7-EAD0-45DE-9D25-87E9DBFF23B3}">
      <dsp:nvSpPr>
        <dsp:cNvPr id="0" name=""/>
        <dsp:cNvSpPr/>
      </dsp:nvSpPr>
      <dsp:spPr>
        <a:xfrm>
          <a:off x="1201665" y="1315492"/>
          <a:ext cx="701831" cy="701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556A53-3FE5-47F9-BD10-33920BCD4039}">
      <dsp:nvSpPr>
        <dsp:cNvPr id="0" name=""/>
        <dsp:cNvSpPr/>
      </dsp:nvSpPr>
      <dsp:spPr>
        <a:xfrm>
          <a:off x="1349050" y="1462876"/>
          <a:ext cx="407062" cy="407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068AE-26DA-4F1F-808A-D07A1F1CE3D2}">
      <dsp:nvSpPr>
        <dsp:cNvPr id="0" name=""/>
        <dsp:cNvSpPr/>
      </dsp:nvSpPr>
      <dsp:spPr>
        <a:xfrm>
          <a:off x="2053889" y="1315492"/>
          <a:ext cx="1654317" cy="70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 Zarr → </a:t>
          </a:r>
          <a:r>
            <a:rPr lang="en-US" sz="1100" kern="1200" dirty="0" err="1">
              <a:latin typeface="Noto Sans JP" panose="020B0200000000000000" pitchFamily="34" charset="-128"/>
              <a:ea typeface="Noto Sans JP" panose="020B0200000000000000" pitchFamily="34" charset="-128"/>
            </a:rPr>
            <a:t>時系列・多次元ラスターデータ向け</a:t>
          </a:r>
          <a:endParaRPr lang="en-US" sz="1100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2053889" y="1315492"/>
        <a:ext cx="1654317" cy="701831"/>
      </dsp:txXfrm>
    </dsp:sp>
    <dsp:sp modelId="{075537AD-054D-4295-9DA9-EFFF97C720B5}">
      <dsp:nvSpPr>
        <dsp:cNvPr id="0" name=""/>
        <dsp:cNvSpPr/>
      </dsp:nvSpPr>
      <dsp:spPr>
        <a:xfrm>
          <a:off x="3996459" y="1315492"/>
          <a:ext cx="701831" cy="701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0A28D-C2AA-4EB4-8086-4A0504AFE562}">
      <dsp:nvSpPr>
        <dsp:cNvPr id="0" name=""/>
        <dsp:cNvSpPr/>
      </dsp:nvSpPr>
      <dsp:spPr>
        <a:xfrm>
          <a:off x="4143844" y="1462876"/>
          <a:ext cx="407062" cy="40706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460E7F-9A26-481E-93DE-FC23A5DCE9D9}">
      <dsp:nvSpPr>
        <dsp:cNvPr id="0" name=""/>
        <dsp:cNvSpPr/>
      </dsp:nvSpPr>
      <dsp:spPr>
        <a:xfrm>
          <a:off x="4848683" y="1315492"/>
          <a:ext cx="1654317" cy="70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• PMTiles → </a:t>
          </a:r>
          <a:r>
            <a:rPr lang="en-US" sz="1100" kern="1200" dirty="0" err="1">
              <a:latin typeface="Noto Sans JP" panose="020B0200000000000000" pitchFamily="34" charset="-128"/>
              <a:ea typeface="Noto Sans JP" panose="020B0200000000000000" pitchFamily="34" charset="-128"/>
            </a:rPr>
            <a:t>地図可視化、Web配信向け</a:t>
          </a:r>
          <a:endParaRPr lang="en-US" sz="1100" kern="1200" dirty="0">
            <a:latin typeface="Noto Sans JP" panose="020B0200000000000000" pitchFamily="34" charset="-128"/>
            <a:ea typeface="Noto Sans JP" panose="020B0200000000000000" pitchFamily="34" charset="-128"/>
          </a:endParaRPr>
        </a:p>
      </dsp:txBody>
      <dsp:txXfrm>
        <a:off x="4848683" y="1315492"/>
        <a:ext cx="1654317" cy="701831"/>
      </dsp:txXfrm>
    </dsp:sp>
    <dsp:sp modelId="{4EF43E0E-8585-4461-8F83-37B8376AE914}">
      <dsp:nvSpPr>
        <dsp:cNvPr id="0" name=""/>
        <dsp:cNvSpPr/>
      </dsp:nvSpPr>
      <dsp:spPr>
        <a:xfrm>
          <a:off x="2227434" y="2501844"/>
          <a:ext cx="701831" cy="70183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42200-5DA4-4A38-9600-2AC71376EF22}">
      <dsp:nvSpPr>
        <dsp:cNvPr id="0" name=""/>
        <dsp:cNvSpPr/>
      </dsp:nvSpPr>
      <dsp:spPr>
        <a:xfrm>
          <a:off x="2374818" y="2649223"/>
          <a:ext cx="407062" cy="40706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A1F58F-BFD6-439D-89A9-10668BCA70A7}">
      <dsp:nvSpPr>
        <dsp:cNvPr id="0" name=""/>
        <dsp:cNvSpPr/>
      </dsp:nvSpPr>
      <dsp:spPr>
        <a:xfrm>
          <a:off x="2996230" y="2501844"/>
          <a:ext cx="1821188" cy="70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latin typeface="Noto Sans JP" panose="020B0200000000000000" pitchFamily="34" charset="-128"/>
              <a:ea typeface="Noto Sans JP" panose="020B0200000000000000" pitchFamily="34" charset="-128"/>
            </a:rPr>
            <a:t>共通点d</a:t>
          </a:r>
          <a:r>
            <a:rPr lang="en-US" sz="1100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 → </a:t>
          </a:r>
          <a:r>
            <a:rPr lang="en-US" sz="1100" kern="1200" dirty="0" err="1">
              <a:latin typeface="Noto Sans JP" panose="020B0200000000000000" pitchFamily="34" charset="-128"/>
              <a:ea typeface="Noto Sans JP" panose="020B0200000000000000" pitchFamily="34" charset="-128"/>
            </a:rPr>
            <a:t>クラウド効率性、オープンソース、相互運用</a:t>
          </a:r>
          <a:r>
            <a:rPr lang="en-US" sz="1100" kern="1200" dirty="0">
              <a:latin typeface="Noto Sans JP" panose="020B0200000000000000" pitchFamily="34" charset="-128"/>
              <a:ea typeface="Noto Sans JP" panose="020B0200000000000000" pitchFamily="34" charset="-128"/>
            </a:rPr>
            <a:t>（ interoperability）</a:t>
          </a:r>
        </a:p>
      </dsp:txBody>
      <dsp:txXfrm>
        <a:off x="2996230" y="2501844"/>
        <a:ext cx="1821188" cy="701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0FAA3-7B91-429C-8D3E-F4CAB209AA89}" type="datetimeFigureOut">
              <a:rPr lang="en-US" smtClean="0"/>
              <a:t>12/3/25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2D1F4-84E5-43BF-A676-0A61F5B82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4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クラウドネイティブ空間データフォーマットについて、</a:t>
            </a:r>
          </a:p>
          <a:p>
            <a:r>
              <a:rPr lang="en-US" altLang="ja-JP" dirty="0" err="1"/>
              <a:t>GeoParquet</a:t>
            </a:r>
            <a:r>
              <a:rPr lang="ja-JP" altLang="en-US" dirty="0"/>
              <a:t>、</a:t>
            </a:r>
            <a:r>
              <a:rPr lang="en-US" altLang="ja-JP" dirty="0"/>
              <a:t>Cog</a:t>
            </a:r>
            <a:r>
              <a:rPr lang="ja-JP" altLang="en-US" dirty="0"/>
              <a:t>、</a:t>
            </a:r>
            <a:r>
              <a:rPr lang="en-US" altLang="ja-JP" dirty="0"/>
              <a:t>Zarr</a:t>
            </a:r>
            <a:r>
              <a:rPr lang="ja-JP" altLang="en-US" dirty="0"/>
              <a:t>、</a:t>
            </a:r>
            <a:r>
              <a:rPr lang="en-US" altLang="ja-JP" dirty="0" err="1"/>
              <a:t>PMTiles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93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33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45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１．ストレージと処理のコストが下がります。</a:t>
            </a:r>
          </a:p>
          <a:p>
            <a:r>
              <a:rPr kumimoji="1" lang="ja-JP" altLang="en-US" dirty="0"/>
              <a:t>２．分析速度が上がります。</a:t>
            </a:r>
          </a:p>
          <a:p>
            <a:r>
              <a:rPr kumimoji="1" lang="ja-JP" altLang="en-US" dirty="0"/>
              <a:t>３．最先端なツールと使用することが可能です。</a:t>
            </a:r>
          </a:p>
          <a:p>
            <a:r>
              <a:rPr kumimoji="1" lang="ja-JP" altLang="en-US" dirty="0"/>
              <a:t>４．現在と将来も使うことができます。</a:t>
            </a:r>
          </a:p>
          <a:p>
            <a:r>
              <a:rPr kumimoji="1" lang="ja-JP" altLang="en-US" dirty="0"/>
              <a:t>５．どこからでも直接アクセスできます。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13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0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クラウドストーレジとプロセシングのために、デザインされました。</a:t>
            </a:r>
          </a:p>
          <a:p>
            <a:r>
              <a:rPr lang="ja-JP" altLang="en-US" dirty="0"/>
              <a:t>データフォーマットが効率的に保存されますし、ダウンロードが不要で直接クラウドからデータも読むことができます。</a:t>
            </a:r>
          </a:p>
          <a:p>
            <a:r>
              <a:rPr lang="ja-JP" altLang="en-US" dirty="0"/>
              <a:t>これができるように、様々なことが使われています。例えばチャンク、パラレルプロセシング、圧縮とメタデータです。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クラウド環境にあるデータが毎年増えているため、将来的にスケーラブルなデータフォーマットがますます重要になります。</a:t>
            </a:r>
          </a:p>
          <a:p>
            <a:r>
              <a:rPr kumimoji="1" lang="ja-JP" altLang="en-US" dirty="0"/>
              <a:t>同時にクラウドプロセシングも更に時間がかかるので、データの効率的な入出力も大事になります。</a:t>
            </a:r>
          </a:p>
          <a:p>
            <a:r>
              <a:rPr kumimoji="1" lang="ja-JP" altLang="en-US" dirty="0"/>
              <a:t>今日のデータフォーマットも全てオープンソースですので、皆で利用すると共同作業とデータ共有もより簡単になるでしょう。</a:t>
            </a:r>
          </a:p>
          <a:p>
            <a:r>
              <a:rPr kumimoji="1" lang="en-US" altLang="ja-JP" dirty="0"/>
              <a:t>OGC</a:t>
            </a:r>
            <a:r>
              <a:rPr kumimoji="1" lang="ja-JP" altLang="en-US" dirty="0"/>
              <a:t>はこれらのデータフォーマットを標準化していて、将来にも良く使われると思います。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1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大きな表形式データ、空間ベクターデータ機能の追加</a:t>
            </a:r>
          </a:p>
          <a:p>
            <a:r>
              <a:rPr lang="ja-JP" altLang="en-US" dirty="0"/>
              <a:t>れつしこうストレージと空間インデックス</a:t>
            </a:r>
          </a:p>
          <a:p>
            <a:r>
              <a:rPr lang="ja-JP" altLang="en-US" dirty="0"/>
              <a:t>その理由で、圧縮とクエリパフォーマンスが高いです。例えば</a:t>
            </a:r>
          </a:p>
          <a:p>
            <a:r>
              <a:rPr lang="ja-JP" altLang="en-US" dirty="0"/>
              <a:t>良くクラウドウェアハウスとデータレークに使われています。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54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/>
              <a:t>GeoParquet</a:t>
            </a:r>
            <a:r>
              <a:rPr kumimoji="1" lang="ja-JP" altLang="en-US" dirty="0"/>
              <a:t>みたいにもとのデータフォーマットを新しい機能を追加しました。</a:t>
            </a:r>
          </a:p>
          <a:p>
            <a:r>
              <a:rPr kumimoji="1" lang="ja-JP" altLang="en-US" dirty="0"/>
              <a:t>普通の</a:t>
            </a:r>
            <a:r>
              <a:rPr kumimoji="1" lang="en-US" altLang="ja-JP" dirty="0" err="1"/>
              <a:t>GeoTiff</a:t>
            </a:r>
            <a:r>
              <a:rPr kumimoji="1" lang="ja-JP" altLang="en-US" dirty="0"/>
              <a:t>との大きな違いはタイル・オーバービュー</a:t>
            </a:r>
          </a:p>
          <a:p>
            <a:r>
              <a:rPr kumimoji="1" lang="ja-JP" altLang="en-US" dirty="0"/>
              <a:t>アクセスの時は</a:t>
            </a:r>
            <a:r>
              <a:rPr kumimoji="1" lang="en-US" altLang="ja-JP" dirty="0"/>
              <a:t>HTTP</a:t>
            </a:r>
            <a:r>
              <a:rPr kumimoji="1" lang="ja-JP" altLang="en-US" dirty="0"/>
              <a:t>レンジリクエストで直接興味があるバンド・タイル・解像度だけを抽出できます。</a:t>
            </a:r>
          </a:p>
          <a:p>
            <a:r>
              <a:rPr kumimoji="1" lang="en-US" altLang="ja-JP" dirty="0" err="1"/>
              <a:t>GeoTiff</a:t>
            </a:r>
            <a:r>
              <a:rPr kumimoji="1" lang="ja-JP" altLang="en-US" dirty="0"/>
              <a:t>はある時点の土地利用・衛生データと標高データに合います。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dirty="0"/>
              <a:t>二次元以上ある場合、</a:t>
            </a:r>
            <a:r>
              <a:rPr lang="en-US" altLang="ja-JP" b="0" dirty="0"/>
              <a:t>Zarr</a:t>
            </a:r>
            <a:r>
              <a:rPr lang="ja-JP" altLang="en-US" b="0" dirty="0"/>
              <a:t>のほうが使いやすいかもしれません。</a:t>
            </a:r>
          </a:p>
          <a:p>
            <a:r>
              <a:rPr lang="en-US" altLang="ja-JP" b="0" dirty="0"/>
              <a:t>N</a:t>
            </a:r>
            <a:r>
              <a:rPr lang="ja-JP" altLang="en-US" b="0" dirty="0"/>
              <a:t>ー次元配列フォーマット（データキューブ）</a:t>
            </a:r>
          </a:p>
          <a:p>
            <a:r>
              <a:rPr lang="ja-JP" altLang="en-US" b="0" dirty="0"/>
              <a:t>普通ラスターと</a:t>
            </a:r>
            <a:r>
              <a:rPr lang="en-US" altLang="ja-JP" b="0" dirty="0"/>
              <a:t>XY</a:t>
            </a:r>
            <a:r>
              <a:rPr lang="ja-JP" altLang="en-US" b="0" dirty="0"/>
              <a:t>（緯度・経度）ありますし時系列のレイヤーの簡単に追加することが可能です。</a:t>
            </a:r>
          </a:p>
          <a:p>
            <a:r>
              <a:rPr lang="ja-JP" altLang="en-US" b="0" dirty="0"/>
              <a:t>複数データキューブも同じデータ</a:t>
            </a:r>
            <a:r>
              <a:rPr lang="en-US" altLang="ja-JP" b="0" dirty="0"/>
              <a:t>Zarr</a:t>
            </a:r>
            <a:r>
              <a:rPr lang="ja-JP" altLang="en-US" b="0" dirty="0"/>
              <a:t>ファイルに保存できますしそれぞれのキューブのサイズとデータタイプが関係ありません。</a:t>
            </a:r>
          </a:p>
          <a:p>
            <a:r>
              <a:rPr lang="en-US" altLang="ja-JP" b="0" dirty="0"/>
              <a:t>Zarr</a:t>
            </a:r>
            <a:r>
              <a:rPr lang="ja-JP" altLang="en-US" b="0" dirty="0"/>
              <a:t>データを分析するため、</a:t>
            </a:r>
            <a:r>
              <a:rPr lang="en-US" altLang="ja-JP" b="0" dirty="0"/>
              <a:t>python</a:t>
            </a:r>
            <a:r>
              <a:rPr lang="ja-JP" altLang="en-US" b="0" dirty="0"/>
              <a:t>のライブラリーが必要です。</a:t>
            </a:r>
            <a:r>
              <a:rPr lang="en-US" altLang="ja-JP" b="0" dirty="0" err="1"/>
              <a:t>zarr</a:t>
            </a:r>
            <a:r>
              <a:rPr lang="en-US" altLang="ja-JP" b="0" dirty="0"/>
              <a:t>-python</a:t>
            </a:r>
            <a:r>
              <a:rPr lang="ja-JP" altLang="en-US" b="0" dirty="0"/>
              <a:t>・</a:t>
            </a:r>
            <a:r>
              <a:rPr lang="en-US" altLang="ja-JP" b="0" dirty="0" err="1"/>
              <a:t>xarray</a:t>
            </a:r>
            <a:r>
              <a:rPr lang="ja-JP" altLang="en-US" b="0" dirty="0"/>
              <a:t>・</a:t>
            </a:r>
            <a:r>
              <a:rPr lang="en-US" altLang="ja-JP" b="0" dirty="0" err="1"/>
              <a:t>Dask</a:t>
            </a:r>
            <a:endParaRPr lang="en-US" altLang="ja-JP" b="0" dirty="0"/>
          </a:p>
          <a:p>
            <a:r>
              <a:rPr lang="ja-JP" altLang="en-US" b="0" dirty="0"/>
              <a:t>多次元サポートがありますので、</a:t>
            </a:r>
            <a:r>
              <a:rPr lang="en-US" altLang="ja-JP" b="0" dirty="0"/>
              <a:t>Zarr</a:t>
            </a:r>
            <a:r>
              <a:rPr lang="ja-JP" altLang="en-US" b="0" dirty="0"/>
              <a:t>のデータセットは時系列のラスターデータと天気予報モデルのが多いです。</a:t>
            </a:r>
            <a:endParaRPr kumimoji="1" lang="ja-JP" altLang="en-US" b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7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21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dirty="0"/>
              <a:t>ラスターとベクター</a:t>
            </a:r>
            <a:r>
              <a:rPr lang="en-US" altLang="ja-JP" b="0" dirty="0"/>
              <a:t>XYZ</a:t>
            </a:r>
            <a:r>
              <a:rPr lang="ja-JP" altLang="en-US" b="0" dirty="0"/>
              <a:t>タイルが入っている単一ファイルアーカイブです。タイルの</a:t>
            </a:r>
            <a:r>
              <a:rPr lang="en-US" altLang="ja-JP" b="0" dirty="0"/>
              <a:t>ZIP</a:t>
            </a:r>
            <a:r>
              <a:rPr lang="ja-JP" altLang="en-US" b="0" dirty="0"/>
              <a:t>ファイルに似ていますね。</a:t>
            </a:r>
          </a:p>
          <a:p>
            <a:r>
              <a:rPr lang="en-US" altLang="ja-JP" b="0" dirty="0"/>
              <a:t>COG</a:t>
            </a:r>
            <a:r>
              <a:rPr lang="ja-JP" altLang="en-US" b="0" dirty="0"/>
              <a:t>みたいに、</a:t>
            </a:r>
            <a:r>
              <a:rPr lang="en-US" altLang="ja-JP" b="0" dirty="0" err="1"/>
              <a:t>PMTiles</a:t>
            </a:r>
            <a:r>
              <a:rPr lang="ja-JP" altLang="en-US" b="0" dirty="0"/>
              <a:t>がピラミッドの構造を使っています。</a:t>
            </a:r>
            <a:r>
              <a:rPr lang="en-US" altLang="ja-JP" b="0" dirty="0"/>
              <a:t>zoom</a:t>
            </a:r>
            <a:r>
              <a:rPr lang="ja-JP" altLang="en-US" b="0" dirty="0"/>
              <a:t>レベルによってデータの表示も変わります。</a:t>
            </a:r>
          </a:p>
          <a:p>
            <a:r>
              <a:rPr lang="ja-JP" altLang="en-US" b="0" dirty="0"/>
              <a:t>一番スムーズな地図を作れるように、ファイル作成の場合、地図描画の設定も変換できます。</a:t>
            </a:r>
          </a:p>
          <a:p>
            <a:r>
              <a:rPr lang="ja-JP" altLang="en-US" b="0" dirty="0"/>
              <a:t>そのため、</a:t>
            </a:r>
            <a:r>
              <a:rPr lang="en-US" altLang="ja-JP" b="0" dirty="0" err="1"/>
              <a:t>PMTiles</a:t>
            </a:r>
            <a:r>
              <a:rPr lang="ja-JP" altLang="en-US" b="0" dirty="0"/>
              <a:t>がインタラクティブなウエブマップに使われています。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2D1F4-84E5-43BF-A676-0A61F5B82C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3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7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9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8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74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19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19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3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0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2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7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3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5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12/3/25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1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E3D4922-3D1C-4679-9A86-15BFC1A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64E9BCF-1B67-4514-808C-A5DCBDEB4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238778-9D1D-45F4-BB78-76F208A22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93667F4D-F2CD-4E50-BACC-24766910F7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0CAAE25-D2F2-493F-9569-EC552C1AD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42D5E996-541D-42BA-8B22-F7E96752CE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BDB86F1-7C07-4D49-B9C9-7837A1FB2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92FDEA97-0861-44C0-9B26-4BB5F777A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A9F3AA02-C861-444A-9178-0BD3D3CE1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7946" y="1581150"/>
            <a:ext cx="6132692" cy="3842570"/>
          </a:xfrm>
        </p:spPr>
        <p:txBody>
          <a:bodyPr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クラウドネイティブな</a:t>
            </a:r>
            <a:br>
              <a:rPr lang="en-US" sz="4000" b="1" dirty="0"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en-US" sz="4000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空間データフォーマット</a:t>
            </a:r>
            <a:r>
              <a:rPr lang="en-US" sz="40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:</a:t>
            </a:r>
            <a:br>
              <a:rPr lang="en-US" sz="4000" b="1" dirty="0"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en-US" sz="4000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GeoParquet</a:t>
            </a:r>
            <a:r>
              <a:rPr lang="en-US" sz="40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, COG, Zarr, </a:t>
            </a:r>
            <a:r>
              <a:rPr lang="en-US" sz="4000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PMTiles</a:t>
            </a:r>
            <a:endParaRPr lang="en-US" sz="4000" b="1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2600" y="1396180"/>
            <a:ext cx="1898637" cy="3842569"/>
          </a:xfrm>
        </p:spPr>
        <p:txBody>
          <a:bodyPr anchor="ctr">
            <a:normAutofit/>
          </a:bodyPr>
          <a:lstStyle/>
          <a:p>
            <a:r>
              <a:rPr lang="ja-JP" altLang="en-US" sz="1600" b="1">
                <a:solidFill>
                  <a:srgbClr val="FFFFFF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なぜスケーラブルでモダンなデータシステムに不可欠なのか</a:t>
            </a:r>
            <a:endParaRPr lang="en-US" sz="1600" b="1" dirty="0">
              <a:solidFill>
                <a:srgbClr val="FFFFFF"/>
              </a:solidFill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886B52-91D9-21B1-A130-9E6B6D95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2" y="5276850"/>
            <a:ext cx="1226326" cy="127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1" name="Rounded Rectangle 6">
            <a:extLst>
              <a:ext uri="{FF2B5EF4-FFF2-40B4-BE49-F238E27FC236}">
                <a16:creationId xmlns:a16="http://schemas.microsoft.com/office/drawing/2014/main" id="{61DCA37C-CB0B-475A-B462-77C9CBA37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4708" y="648931"/>
            <a:ext cx="2986564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Fundamentals: What Is Zarr? A Cloud-Native Format for Tensor Data -  Earthmover">
            <a:extLst>
              <a:ext uri="{FF2B5EF4-FFF2-40B4-BE49-F238E27FC236}">
                <a16:creationId xmlns:a16="http://schemas.microsoft.com/office/drawing/2014/main" id="{A5631A13-103D-1B62-1685-6B5B5B8E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0846" y="2880284"/>
            <a:ext cx="2379673" cy="291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file system representation of an n-dimensional Zarr store. It contains three array variables red, x, and y, each with its metadata in a zarr.json file. The x and y variables with their data each in a single chunk. The red variable has four data chunks. The image shows how the chunks map to specific regions in the larger array extent.">
            <a:extLst>
              <a:ext uri="{FF2B5EF4-FFF2-40B4-BE49-F238E27FC236}">
                <a16:creationId xmlns:a16="http://schemas.microsoft.com/office/drawing/2014/main" id="{04596CF5-C599-8984-2108-74878DAD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8084" y="765426"/>
            <a:ext cx="2819812" cy="211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4B2D2A-BFA6-8F0D-A5AA-32D224D47282}"/>
              </a:ext>
            </a:extLst>
          </p:cNvPr>
          <p:cNvSpPr txBox="1"/>
          <p:nvPr/>
        </p:nvSpPr>
        <p:spPr>
          <a:xfrm>
            <a:off x="5621216" y="5916155"/>
            <a:ext cx="3429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/>
              <a:t>https://element84.com/software-engineering/is-zarr-the-new-cog/</a:t>
            </a:r>
          </a:p>
          <a:p>
            <a:pPr>
              <a:spcAft>
                <a:spcPts val="600"/>
              </a:spcAft>
            </a:pPr>
            <a:r>
              <a:rPr lang="en-US" sz="1200" dirty="0"/>
              <a:t>https://earthmover.io/blog/what-is-zarr/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BD288C-F0BA-C818-E11A-4532C8F0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1081548"/>
            <a:ext cx="2500121" cy="1504335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Zarr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D62DAA-F292-BA77-B602-98B36B5A9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232" y="2666999"/>
            <a:ext cx="3984861" cy="2669089"/>
          </a:xfrm>
        </p:spPr>
        <p:txBody>
          <a:bodyPr anchor="t">
            <a:noAutofit/>
          </a:bodyPr>
          <a:lstStyle/>
          <a:p>
            <a:pPr>
              <a:defRPr sz="2000">
                <a:solidFill>
                  <a:srgbClr val="323232"/>
                </a:solidFill>
              </a:defRPr>
            </a:pPr>
            <a:r>
              <a:rPr lang="en-US" sz="15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チャンク化・圧縮されたN次元配列フォーマット</a:t>
            </a:r>
            <a:r>
              <a:rPr lang="en-US" sz="15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(Data Cubes).</a:t>
            </a:r>
          </a:p>
          <a:p>
            <a:pPr>
              <a:defRPr sz="2000">
                <a:solidFill>
                  <a:srgbClr val="323232"/>
                </a:solidFill>
              </a:defRPr>
            </a:pPr>
            <a:r>
              <a:rPr lang="en-US" sz="15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複数のデータ型、不均一配列（Ragged</a:t>
            </a:r>
            <a:r>
              <a:rPr lang="en-US" sz="15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</a:t>
            </a:r>
            <a:r>
              <a:rPr lang="en-US" sz="15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Arrays）配列グループをサポート</a:t>
            </a:r>
            <a:endParaRPr lang="en-US" sz="15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pPr>
              <a:defRPr sz="2000">
                <a:solidFill>
                  <a:srgbClr val="323232"/>
                </a:solidFill>
              </a:defRPr>
            </a:pPr>
            <a:r>
              <a:rPr lang="en-US" sz="15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XarrayやDaskとの連携により、並列読み書きや部分アクセスが可能（カスタムバックエンド対応</a:t>
            </a:r>
            <a:r>
              <a:rPr lang="en-US" sz="15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）</a:t>
            </a:r>
          </a:p>
          <a:p>
            <a:pPr>
              <a:defRPr sz="2000">
                <a:solidFill>
                  <a:srgbClr val="323232"/>
                </a:solidFill>
              </a:defRPr>
            </a:pPr>
            <a:r>
              <a:rPr lang="en-US" sz="15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気象モデル、地球観測、衛星時系列データなど、多次元ラスターデータに最適</a:t>
            </a:r>
            <a:endParaRPr lang="en-US" sz="15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315D4-344F-E1EC-CF67-6CCA6DB1A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8DC3DA-5D10-5ED1-1579-CFA0533D30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prstClr val="white"/>
            </a:duotone>
          </a:blip>
          <a:srcRect l="22379" r="18444" b="1"/>
          <a:stretch>
            <a:fillRect/>
          </a:stretch>
        </p:blipFill>
        <p:spPr>
          <a:xfrm>
            <a:off x="4558245" y="0"/>
            <a:ext cx="4585755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1A603F-B6EE-FC8C-170D-9FCC711F4F6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prstClr val="white"/>
            </a:duotone>
          </a:blip>
          <a:srcRect l="16642" r="26187" b="2"/>
          <a:stretch>
            <a:fillRect/>
          </a:stretch>
        </p:blipFill>
        <p:spPr>
          <a:xfrm>
            <a:off x="0" y="0"/>
            <a:ext cx="458577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2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C2887380-8696-1DA2-FD7F-42B000E9B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6" y="816119"/>
            <a:ext cx="9091247" cy="52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4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PMTiles</a:t>
            </a:r>
            <a:endParaRPr lang="en-US" sz="2900" b="1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2" y="2065751"/>
            <a:ext cx="7704667" cy="3332816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2000" dirty="0" err="1"/>
              <a:t>地図タイル（主にベクタータイル、XYZタイル）を格納する単一ファイル形式</a:t>
            </a:r>
            <a:endParaRPr lang="en-US" sz="2000" dirty="0"/>
          </a:p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2000" dirty="0" err="1"/>
              <a:t>階層型インデックス構造によりタイルの効率的な検索が可能</a:t>
            </a:r>
            <a:endParaRPr lang="en-US" dirty="0"/>
          </a:p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2000" dirty="0" err="1"/>
              <a:t>HTTPレンジリクエスト対応で、必要なタイルへの直接アクセスを実現</a:t>
            </a:r>
            <a:endParaRPr lang="en-US" sz="2000" dirty="0"/>
          </a:p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2000" dirty="0" err="1"/>
              <a:t>タイル生成方法をカスタマイズするための特別なパラメータをサポート</a:t>
            </a:r>
            <a:endParaRPr lang="en-US" sz="2000" dirty="0"/>
          </a:p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2000" dirty="0" err="1"/>
              <a:t>専用タイルサーバが不要：これひとつでタイルレイヤの配信やWeb地図の表示が可能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1">
                <a:shade val="76000"/>
                <a:satMod val="180000"/>
              </a:schemeClr>
              <a:schemeClr val="bg1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6993C3A-0E30-417B-B76B-0B62A3462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2025-11-04_10-12-22">
            <a:hlinkClick r:id="" action="ppaction://media"/>
            <a:extLst>
              <a:ext uri="{FF2B5EF4-FFF2-40B4-BE49-F238E27FC236}">
                <a16:creationId xmlns:a16="http://schemas.microsoft.com/office/drawing/2014/main" id="{131DEE4A-D294-F161-6EF8-1DD9EEDE7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8404" y="643467"/>
            <a:ext cx="7987191" cy="557106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537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 Comparison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BF481D71-1230-5F06-2BE2-EE204A9808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3585793"/>
              </p:ext>
            </p:extLst>
          </p:nvPr>
        </p:nvGraphicFramePr>
        <p:xfrm>
          <a:off x="982133" y="2667000"/>
          <a:ext cx="7704667" cy="3332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92C89-0C3F-F642-24BD-18EA20C63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C616B3DC-C165-433D-9187-62DCC0E31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97E1BF84-9824-4B0E-98DF-F0F7181DD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7">
              <a:extLst>
                <a:ext uri="{FF2B5EF4-FFF2-40B4-BE49-F238E27FC236}">
                  <a16:creationId xmlns:a16="http://schemas.microsoft.com/office/drawing/2014/main" id="{A85FA340-7392-4303-9707-A12F45A46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9">
              <a:extLst>
                <a:ext uri="{FF2B5EF4-FFF2-40B4-BE49-F238E27FC236}">
                  <a16:creationId xmlns:a16="http://schemas.microsoft.com/office/drawing/2014/main" id="{758A9051-2BD9-4868-8B84-344752FA2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Freeform 10">
              <a:extLst>
                <a:ext uri="{FF2B5EF4-FFF2-40B4-BE49-F238E27FC236}">
                  <a16:creationId xmlns:a16="http://schemas.microsoft.com/office/drawing/2014/main" id="{58264C49-3539-4CBD-8F11-1106C8B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1">
              <a:extLst>
                <a:ext uri="{FF2B5EF4-FFF2-40B4-BE49-F238E27FC236}">
                  <a16:creationId xmlns:a16="http://schemas.microsoft.com/office/drawing/2014/main" id="{DE862133-5C7E-4B32-9786-0B33BC51A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2">
              <a:extLst>
                <a:ext uri="{FF2B5EF4-FFF2-40B4-BE49-F238E27FC236}">
                  <a16:creationId xmlns:a16="http://schemas.microsoft.com/office/drawing/2014/main" id="{90925F6C-DF03-4707-9176-6049F049B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A6073935-E043-4801-AF06-06093A914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707;p73">
            <a:extLst>
              <a:ext uri="{FF2B5EF4-FFF2-40B4-BE49-F238E27FC236}">
                <a16:creationId xmlns:a16="http://schemas.microsoft.com/office/drawing/2014/main" id="{2AE725B3-04D3-E413-A06B-F5DC6E4FB5C2}"/>
              </a:ext>
            </a:extLst>
          </p:cNvPr>
          <p:cNvSpPr txBox="1">
            <a:spLocks/>
          </p:cNvSpPr>
          <p:nvPr/>
        </p:nvSpPr>
        <p:spPr>
          <a:xfrm>
            <a:off x="6031306" y="648930"/>
            <a:ext cx="2595961" cy="334733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dirty="0">
                <a:latin typeface="Noto Sans JP" panose="020B0200000000000000" pitchFamily="34" charset="-128"/>
                <a:ea typeface="Noto Sans JP" panose="020B0200000000000000" pitchFamily="34" charset="-128"/>
              </a:rPr>
              <a:t>OGC </a:t>
            </a:r>
            <a:r>
              <a:rPr lang="en-US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Standardとの対応</a:t>
            </a:r>
            <a:endParaRPr lang="en-US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8AC26FF4-D6F9-4A94-A837-D051A101E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036" y="-4763"/>
            <a:ext cx="3761187" cy="6862763"/>
            <a:chOff x="2928938" y="-4763"/>
            <a:chExt cx="5014912" cy="6862763"/>
          </a:xfrm>
        </p:grpSpPr>
        <p:sp>
          <p:nvSpPr>
            <p:cNvPr id="166" name="Freeform 6">
              <a:extLst>
                <a:ext uri="{FF2B5EF4-FFF2-40B4-BE49-F238E27FC236}">
                  <a16:creationId xmlns:a16="http://schemas.microsoft.com/office/drawing/2014/main" id="{EFFE501B-F9EC-4229-99D6-F39E38A71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Freeform 7">
              <a:extLst>
                <a:ext uri="{FF2B5EF4-FFF2-40B4-BE49-F238E27FC236}">
                  <a16:creationId xmlns:a16="http://schemas.microsoft.com/office/drawing/2014/main" id="{B064C6A0-3DE4-4F4A-B650-78A628163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8" name="Freeform 25">
              <a:extLst>
                <a:ext uri="{FF2B5EF4-FFF2-40B4-BE49-F238E27FC236}">
                  <a16:creationId xmlns:a16="http://schemas.microsoft.com/office/drawing/2014/main" id="{43CD3E83-3D0D-40EE-B1A2-9C989EBF2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9" name="Freeform 26">
              <a:extLst>
                <a:ext uri="{FF2B5EF4-FFF2-40B4-BE49-F238E27FC236}">
                  <a16:creationId xmlns:a16="http://schemas.microsoft.com/office/drawing/2014/main" id="{71553909-760D-4B98-96A4-F9F48339A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0" name="Freeform 27">
              <a:extLst>
                <a:ext uri="{FF2B5EF4-FFF2-40B4-BE49-F238E27FC236}">
                  <a16:creationId xmlns:a16="http://schemas.microsoft.com/office/drawing/2014/main" id="{1F006A6C-F843-49BC-AC84-89BD2AF58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1" name="Freeform 28">
              <a:extLst>
                <a:ext uri="{FF2B5EF4-FFF2-40B4-BE49-F238E27FC236}">
                  <a16:creationId xmlns:a16="http://schemas.microsoft.com/office/drawing/2014/main" id="{62AEE6F3-16F4-4944-8459-4D5EEA34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6" name="Rounded Rectangle 16">
            <a:extLst>
              <a:ext uri="{FF2B5EF4-FFF2-40B4-BE49-F238E27FC236}">
                <a16:creationId xmlns:a16="http://schemas.microsoft.com/office/drawing/2014/main" id="{8D6B9972-4A81-4223-9901-0E559A1D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519" y="648931"/>
            <a:ext cx="5140825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CA83015-F3A9-5D06-0375-3CC85DEF92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336048"/>
              </p:ext>
            </p:extLst>
          </p:nvPr>
        </p:nvGraphicFramePr>
        <p:xfrm>
          <a:off x="733162" y="838200"/>
          <a:ext cx="4652086" cy="4906108"/>
        </p:xfrm>
        <a:graphic>
          <a:graphicData uri="http://schemas.openxmlformats.org/drawingml/2006/table">
            <a:tbl>
              <a:tblPr firstRow="1" bandRow="1">
                <a:noFill/>
                <a:tableStyleId>{69012ECD-51FC-41F1-AA8D-1B2483CD663E}</a:tableStyleId>
              </a:tblPr>
              <a:tblGrid>
                <a:gridCol w="1678058">
                  <a:extLst>
                    <a:ext uri="{9D8B030D-6E8A-4147-A177-3AD203B41FA5}">
                      <a16:colId xmlns:a16="http://schemas.microsoft.com/office/drawing/2014/main" val="806848109"/>
                    </a:ext>
                  </a:extLst>
                </a:gridCol>
                <a:gridCol w="2906380">
                  <a:extLst>
                    <a:ext uri="{9D8B030D-6E8A-4147-A177-3AD203B41FA5}">
                      <a16:colId xmlns:a16="http://schemas.microsoft.com/office/drawing/2014/main" val="2451673788"/>
                    </a:ext>
                  </a:extLst>
                </a:gridCol>
                <a:gridCol w="67648">
                  <a:extLst>
                    <a:ext uri="{9D8B030D-6E8A-4147-A177-3AD203B41FA5}">
                      <a16:colId xmlns:a16="http://schemas.microsoft.com/office/drawing/2014/main" val="3830946728"/>
                    </a:ext>
                  </a:extLst>
                </a:gridCol>
              </a:tblGrid>
              <a:tr h="7450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cap="all" spc="60" dirty="0">
                          <a:solidFill>
                            <a:schemeClr val="tx1"/>
                          </a:solidFill>
                        </a:rPr>
                        <a:t>Format</a:t>
                      </a:r>
                    </a:p>
                  </a:txBody>
                  <a:tcPr marL="21124" marR="21124" marT="41208" marB="4120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cap="all" spc="60">
                          <a:solidFill>
                            <a:schemeClr val="tx1"/>
                          </a:solidFill>
                        </a:rPr>
                        <a:t>OGC Standardization Status</a:t>
                      </a:r>
                    </a:p>
                  </a:txBody>
                  <a:tcPr marL="21124" marR="21124" marT="41208" marB="4120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800" b="1" cap="all" spc="6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41208" marB="4120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7649987"/>
                  </a:ext>
                </a:extLst>
              </a:tr>
              <a:tr h="1118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🟦 </a:t>
                      </a:r>
                      <a:r>
                        <a:rPr lang="en-US" sz="1400" b="1" cap="none" spc="0" dirty="0">
                          <a:solidFill>
                            <a:schemeClr val="tx1"/>
                          </a:solidFill>
                        </a:rPr>
                        <a:t>GeoParquet</a:t>
                      </a:r>
                      <a:endParaRPr 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cap="none" spc="0" dirty="0">
                          <a:solidFill>
                            <a:schemeClr val="tx1"/>
                          </a:solidFill>
                        </a:rPr>
                        <a:t>OGC Candidate Standard</a:t>
                      </a:r>
                    </a:p>
                    <a:p>
                      <a:pPr>
                        <a:buNone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(Under review)</a:t>
                      </a: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125412"/>
                  </a:ext>
                </a:extLst>
              </a:tr>
              <a:tr h="1118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🟩 </a:t>
                      </a:r>
                      <a:r>
                        <a:rPr lang="en-US" sz="1400" b="1" cap="none" spc="0" dirty="0">
                          <a:solidFill>
                            <a:schemeClr val="tx1"/>
                          </a:solidFill>
                        </a:rPr>
                        <a:t>Cloud Optimized </a:t>
                      </a:r>
                      <a:r>
                        <a:rPr lang="en-US" sz="1400" b="1" cap="none" spc="0" dirty="0" err="1">
                          <a:solidFill>
                            <a:schemeClr val="tx1"/>
                          </a:solidFill>
                        </a:rPr>
                        <a:t>GeoTIFF</a:t>
                      </a:r>
                      <a:r>
                        <a:rPr lang="en-US" sz="1400" b="1" cap="none" spc="0" dirty="0">
                          <a:solidFill>
                            <a:schemeClr val="tx1"/>
                          </a:solidFill>
                        </a:rPr>
                        <a:t> (COG)</a:t>
                      </a:r>
                      <a:endParaRPr 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cap="none" spc="0" dirty="0">
                          <a:solidFill>
                            <a:schemeClr val="tx1"/>
                          </a:solidFill>
                        </a:rPr>
                        <a:t>OGC Standard</a:t>
                      </a:r>
                    </a:p>
                    <a:p>
                      <a:pPr>
                        <a:buNone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(Approved 2023)</a:t>
                      </a: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616471"/>
                  </a:ext>
                </a:extLst>
              </a:tr>
              <a:tr h="11182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🟩 </a:t>
                      </a:r>
                      <a:r>
                        <a:rPr lang="en-US" sz="1400" b="1" cap="none" spc="0">
                          <a:solidFill>
                            <a:schemeClr val="tx1"/>
                          </a:solidFill>
                        </a:rPr>
                        <a:t>Zarr 2.0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cap="none" spc="0" dirty="0">
                          <a:solidFill>
                            <a:schemeClr val="tx1"/>
                          </a:solidFill>
                        </a:rPr>
                        <a:t>OGC Community Standard</a:t>
                      </a: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buNone/>
                      </a:pPr>
                      <a:r>
                        <a:rPr lang="en-US" sz="1400" cap="none" spc="0" dirty="0">
                          <a:solidFill>
                            <a:schemeClr val="tx1"/>
                          </a:solidFill>
                        </a:rPr>
                        <a:t>(Approved 2022)</a:t>
                      </a: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445373"/>
                  </a:ext>
                </a:extLst>
              </a:tr>
              <a:tr h="8062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cap="none" spc="0">
                          <a:solidFill>
                            <a:schemeClr val="tx1"/>
                          </a:solidFill>
                        </a:rPr>
                        <a:t>🟨 </a:t>
                      </a:r>
                      <a:r>
                        <a:rPr lang="en-US" sz="1400" b="1" cap="none" spc="0">
                          <a:solidFill>
                            <a:schemeClr val="tx1"/>
                          </a:solidFill>
                        </a:rPr>
                        <a:t>PMTiles</a:t>
                      </a:r>
                      <a:endParaRPr lang="en-US" sz="1400" cap="none" spc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1" cap="none" spc="0" dirty="0">
                          <a:solidFill>
                            <a:schemeClr val="tx1"/>
                          </a:solidFill>
                        </a:rPr>
                        <a:t>Emerging / Proposed</a:t>
                      </a:r>
                      <a:endParaRPr lang="en-US" sz="14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1124" marR="21124" marT="10563" marB="4120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285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73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8643778-7F6C-4E8D-84D1-D5CDB992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D22F88D-6907-48AF-B024-346E855E0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052" y="685801"/>
            <a:ext cx="2194156" cy="51054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err="1">
                <a:solidFill>
                  <a:srgbClr val="FFFFFF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まとめ</a:t>
            </a:r>
            <a:endParaRPr lang="en-US" sz="3600" b="1" dirty="0">
              <a:solidFill>
                <a:srgbClr val="FFFFFF"/>
              </a:solidFill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842748-48B5-4DD0-A06A-A31C7402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548E99BE-1071-4690-9B9C-07926CEE5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9301F039-B467-413A-B25C-770E51069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9F06AEC1-5558-49E8-8CAC-FEBD00DF0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10B76B9-BA68-471E-B58C-ED91198A9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FEB3913B-54A3-490E-BA4B-5D0330990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F75DC961-08A4-46F8-8A80-2E1FB977E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3837829" y="685801"/>
            <a:ext cx="5045119" cy="5105400"/>
          </a:xfrm>
        </p:spPr>
        <p:txBody>
          <a:bodyPr>
            <a:normAutofit lnSpcReduction="10000"/>
          </a:bodyPr>
          <a:lstStyle/>
          <a:p>
            <a:r>
              <a:rPr lang="en-US" sz="18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Cheaper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（</a:t>
            </a: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低コスト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）</a:t>
            </a:r>
          </a:p>
          <a:p>
            <a:pPr lvl="1"/>
            <a:r>
              <a:rPr lang="en-US" sz="14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ストレージや帯域幅のコスト削減</a:t>
            </a:r>
            <a:endParaRPr lang="en-US" sz="14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endParaRPr lang="en-US" sz="1800" b="1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r>
              <a:rPr lang="en-US" sz="18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Faster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（</a:t>
            </a: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高速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）</a:t>
            </a:r>
          </a:p>
          <a:p>
            <a:pPr lvl="1"/>
            <a:r>
              <a:rPr lang="en-US" sz="14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結果を分単位ではなく、数秒で取得</a:t>
            </a:r>
            <a:endParaRPr lang="en-US" sz="14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endParaRPr lang="en-US" sz="1800" b="1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r>
              <a:rPr lang="en-US" sz="18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Universal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（</a:t>
            </a: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汎用性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）</a:t>
            </a:r>
          </a:p>
          <a:p>
            <a:pPr lvl="1"/>
            <a:r>
              <a:rPr lang="en-US" sz="14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あらゆる最新ツールとシームレスに連携</a:t>
            </a:r>
            <a:endParaRPr lang="en-US" sz="14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endParaRPr lang="en-US" sz="1800" b="1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r>
              <a:rPr lang="en-US" sz="18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Reliable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（</a:t>
            </a: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信頼性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）</a:t>
            </a:r>
          </a:p>
          <a:p>
            <a:pPr lvl="1"/>
            <a:r>
              <a:rPr lang="en-US" sz="14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技術が変わっても壊れない、長く使える</a:t>
            </a:r>
            <a:endParaRPr lang="en-US" sz="14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endParaRPr lang="en-US" sz="1800" b="1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r>
              <a:rPr lang="en-US" sz="18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Flexible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（</a:t>
            </a: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柔軟性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） </a:t>
            </a:r>
          </a:p>
          <a:p>
            <a:pPr lvl="1"/>
            <a:r>
              <a:rPr lang="en-US" sz="14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同じデータをどこでも、どの環境でも利用できる</a:t>
            </a:r>
            <a:endParaRPr lang="en-US" sz="13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9D059B6-ADD8-488A-B346-63289E90D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69B42B4-BC82-4495-A6F9-A28167B56A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3CC168C-2AD4-4FFB-9F25-420ED6514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C9F369A-6158-4AE8-BA04-138A9DFFA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C7B1DF4-AD98-42A8-820F-667A3DCC4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1C58B74-3656-4FD5-AC47-EE3A59EBB8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B349A01-D803-4A18-B608-47BFCED43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75B157A-751A-4B3B-84E6-DAD66F659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C8EF01-693C-48AC-85A7-E9DECBCDB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5592" y="0"/>
            <a:ext cx="3761187" cy="6862763"/>
            <a:chOff x="2928938" y="-4763"/>
            <a:chExt cx="5014912" cy="6862763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0EDCE19-50EA-40A6-B3FD-F9E1428EC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9779685-78AD-4FDC-B564-5CBB8ACE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D23942F2-754F-44B1-B568-D445FBF76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7E35955-774E-46C4-8A1C-AB1A0CB30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2DFC3FC-F4F4-4ACF-A597-4713DB600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F89BD807-BC67-40FF-8A0C-C7BA2CD2C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34F9891-918B-4907-B215-68406A700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696" y="638704"/>
            <a:ext cx="8170607" cy="5580592"/>
          </a:xfrm>
          <a:prstGeom prst="rect">
            <a:avLst/>
          </a:prstGeom>
          <a:ln w="3175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DEE7D-10D6-643B-3CAC-C832543A2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21" y="1264180"/>
            <a:ext cx="4527075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700"/>
              <a:t>Thank you!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E42DBE-98BB-40FC-9C91-3BCB67F83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1" y="192024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100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クラウドネイティブな</a:t>
            </a:r>
            <a:br>
              <a:rPr lang="en-US" b="1" dirty="0"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en-US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データ・フォーマットとは</a:t>
            </a:r>
            <a:r>
              <a:rPr lang="en-US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？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FEBB0B33-4533-8312-A9BB-94126B101A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138662"/>
              </p:ext>
            </p:extLst>
          </p:nvPr>
        </p:nvGraphicFramePr>
        <p:xfrm>
          <a:off x="982133" y="2667000"/>
          <a:ext cx="7704667" cy="3332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6" y="685800"/>
            <a:ext cx="2381044" cy="5105400"/>
          </a:xfrm>
        </p:spPr>
        <p:txBody>
          <a:bodyPr>
            <a:normAutofit/>
          </a:bodyPr>
          <a:lstStyle/>
          <a:p>
            <a:r>
              <a:rPr lang="ja-JP" altLang="en-US" sz="2800" b="1">
                <a:solidFill>
                  <a:srgbClr val="FFFFFF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なぜ</a:t>
            </a:r>
            <a:br>
              <a:rPr lang="en-US" altLang="ja-JP" sz="2800" b="1" dirty="0">
                <a:solidFill>
                  <a:srgbClr val="FFFFFF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ja-JP" altLang="en-US" sz="2800" b="1">
                <a:solidFill>
                  <a:srgbClr val="FFFFFF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クラウド</a:t>
            </a:r>
            <a:br>
              <a:rPr lang="en-US" altLang="ja-JP" sz="2800" b="1" dirty="0">
                <a:solidFill>
                  <a:srgbClr val="FFFFFF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</a:br>
            <a:r>
              <a:rPr lang="ja-JP" altLang="en-US" sz="2800" b="1">
                <a:solidFill>
                  <a:srgbClr val="FFFFFF"/>
                </a:solidFill>
                <a:latin typeface="Noto Sans JP" panose="020B0200000000000000" pitchFamily="34" charset="-128"/>
                <a:ea typeface="Noto Sans JP" panose="020B0200000000000000" pitchFamily="34" charset="-128"/>
              </a:rPr>
              <a:t>ネイティブ・フォーマットが重要なのか</a:t>
            </a:r>
            <a:endParaRPr lang="en-US" sz="2800" b="1" dirty="0">
              <a:solidFill>
                <a:srgbClr val="FFFFFF"/>
              </a:solidFill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6AC5E8-CD68-9F10-C6F2-8F706751B9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376950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C6E3C-17AD-7A8C-2FAD-4B448B545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3E7A-6B5F-DD86-B7E3-39BBBB94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233" y="1081548"/>
            <a:ext cx="2743171" cy="150433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GeoParquet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0C6E7-0690-802F-00B8-F862F3A3E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68" y="2443397"/>
            <a:ext cx="3665551" cy="3347803"/>
          </a:xfrm>
        </p:spPr>
        <p:txBody>
          <a:bodyPr anchor="t">
            <a:normAutofit/>
          </a:bodyPr>
          <a:lstStyle/>
          <a:p>
            <a:pPr>
              <a:defRPr sz="2000">
                <a:solidFill>
                  <a:srgbClr val="323232"/>
                </a:solidFill>
              </a:defRPr>
            </a:pPr>
            <a:r>
              <a:rPr lang="ja-JP" alt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地理空間ベクターデータ向けの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Parquet</a:t>
            </a:r>
            <a:r>
              <a:rPr lang="ja-JP" alt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ベースのフォーマット</a:t>
            </a:r>
            <a:endParaRPr lang="en-US" sz="18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pPr>
              <a:defRPr sz="2000">
                <a:solidFill>
                  <a:srgbClr val="323232"/>
                </a:solidFill>
              </a:defRPr>
            </a:pP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列指向のストレージ構造</a:t>
            </a:r>
            <a:r>
              <a:rPr lang="en-US" sz="18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—    </a:t>
            </a: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ファイルスキーマ内に空間メタデータを保持</a:t>
            </a:r>
            <a:endParaRPr lang="en-US" sz="18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pPr>
              <a:defRPr sz="2000">
                <a:solidFill>
                  <a:srgbClr val="323232"/>
                </a:solidFill>
              </a:defRPr>
            </a:pP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高い圧縮効率とクエリ性能を実現</a:t>
            </a:r>
            <a:endParaRPr lang="en-US" sz="18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pPr>
              <a:defRPr sz="2000">
                <a:solidFill>
                  <a:srgbClr val="323232"/>
                </a:solidFill>
              </a:defRPr>
            </a:pPr>
            <a:r>
              <a:rPr lang="en-US" sz="18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データウェアハウスやデータレイクでの大規模ベクターデータ処理に利用</a:t>
            </a:r>
            <a:endParaRPr lang="en-US" sz="18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9749AF-9651-39FA-15EA-BE7CC9B6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8981" y="1059182"/>
            <a:ext cx="4186885" cy="4306283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A54A6B-3328-44F4-251C-7246C20EC9CF}"/>
              </a:ext>
            </a:extLst>
          </p:cNvPr>
          <p:cNvSpPr txBox="1"/>
          <p:nvPr/>
        </p:nvSpPr>
        <p:spPr>
          <a:xfrm>
            <a:off x="5107579" y="5365465"/>
            <a:ext cx="4560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https://guide.cloudnativegeo.org/geoparquet/</a:t>
            </a:r>
          </a:p>
        </p:txBody>
      </p:sp>
    </p:spTree>
    <p:extLst>
      <p:ext uri="{BB962C8B-B14F-4D97-AF65-F5344CB8AC3E}">
        <p14:creationId xmlns:p14="http://schemas.microsoft.com/office/powerpoint/2010/main" val="690344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F5206-A687-2969-CD4F-BA79B8EBF8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3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9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424AC4B0-9603-C34B-10AC-48C84B326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0" b="4653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20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922" y="1066800"/>
            <a:ext cx="3039042" cy="150433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Cloud Optimized </a:t>
            </a:r>
            <a:r>
              <a:rPr lang="en-US" sz="3200" b="1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GeoTIFF</a:t>
            </a:r>
            <a:r>
              <a:rPr lang="en-US" sz="3200" b="1" dirty="0">
                <a:latin typeface="Noto Sans JP" panose="020B0200000000000000" pitchFamily="34" charset="-128"/>
                <a:ea typeface="Noto Sans JP" panose="020B0200000000000000" pitchFamily="34" charset="-128"/>
              </a:rPr>
              <a:t> (COG)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922" y="2666999"/>
            <a:ext cx="3491178" cy="3124201"/>
          </a:xfrm>
        </p:spPr>
        <p:txBody>
          <a:bodyPr anchor="t">
            <a:normAutofit fontScale="92500"/>
          </a:bodyPr>
          <a:lstStyle/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16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クラウドストレージへの効率的なアクセスを目的に設計されたラスター形式</a:t>
            </a:r>
            <a:r>
              <a:rPr 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 (</a:t>
            </a:r>
            <a:r>
              <a:rPr lang="en-US" sz="16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GeoTIFF</a:t>
            </a:r>
            <a:r>
              <a:rPr 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) </a:t>
            </a:r>
          </a:p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16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内部タイル</a:t>
            </a:r>
            <a:r>
              <a:rPr 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/</a:t>
            </a:r>
            <a:r>
              <a:rPr lang="en-US" sz="16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ブロック構造およびピラミッド構造（オーバービュ</a:t>
            </a:r>
            <a:r>
              <a:rPr 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ー）</a:t>
            </a:r>
          </a:p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1600" dirty="0" err="1">
                <a:latin typeface="Noto Sans JP" panose="020B0200000000000000" pitchFamily="34" charset="-128"/>
                <a:ea typeface="Noto Sans JP" panose="020B0200000000000000" pitchFamily="34" charset="-128"/>
              </a:rPr>
              <a:t>HTTPレンジリクエストにより、特定のタイルやバンドへの直接アクセスが可能</a:t>
            </a:r>
            <a:endParaRPr lang="en-US" sz="1600" dirty="0">
              <a:latin typeface="Noto Sans JP" panose="020B0200000000000000" pitchFamily="34" charset="-128"/>
              <a:ea typeface="Noto Sans JP" panose="020B0200000000000000" pitchFamily="34" charset="-128"/>
            </a:endParaRPr>
          </a:p>
          <a:p>
            <a:pPr>
              <a:spcAft>
                <a:spcPts val="1000"/>
              </a:spcAft>
              <a:defRPr sz="2000">
                <a:solidFill>
                  <a:srgbClr val="323232"/>
                </a:solidFill>
              </a:defRPr>
            </a:pPr>
            <a:r>
              <a:rPr lang="en-US" sz="1600" dirty="0">
                <a:latin typeface="Noto Sans JP" panose="020B0200000000000000" pitchFamily="34" charset="-128"/>
                <a:ea typeface="Noto Sans JP" panose="020B0200000000000000" pitchFamily="34" charset="-128"/>
              </a:rPr>
              <a:t>1時点（時期）のラスターデータ（土地被覆、単一衛星画像、標高モデルなど）で広く利用される</a:t>
            </a:r>
          </a:p>
        </p:txBody>
      </p:sp>
      <p:pic>
        <p:nvPicPr>
          <p:cNvPr id="4" name="Picture 3" descr="A map of the earth&#10;&#10;AI-generated content may be incorrect.">
            <a:extLst>
              <a:ext uri="{FF2B5EF4-FFF2-40B4-BE49-F238E27FC236}">
                <a16:creationId xmlns:a16="http://schemas.microsoft.com/office/drawing/2014/main" id="{76EDA0A3-9FC5-2FA4-B34F-8923747E40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073" r="10842" b="-2"/>
          <a:stretch>
            <a:fillRect/>
          </a:stretch>
        </p:blipFill>
        <p:spPr>
          <a:xfrm>
            <a:off x="4624753" y="685799"/>
            <a:ext cx="3639325" cy="505305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EA4F4E-6706-3290-EC88-B4723F8E6BF7}"/>
              </a:ext>
            </a:extLst>
          </p:cNvPr>
          <p:cNvSpPr txBox="1"/>
          <p:nvPr/>
        </p:nvSpPr>
        <p:spPr>
          <a:xfrm>
            <a:off x="4371100" y="5787250"/>
            <a:ext cx="5069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https://www.kitware.com/deciphering-cloud-optimized-geotiffs/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CAD4AA-C7EB-FE44-0D88-44863E071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04F311-0635-2B8F-7F03-05DBE789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68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8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F61DD-AF9A-4621-9B51-F155B226A8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69"/>
          <a:stretch>
            <a:fillRect/>
          </a:stretch>
        </p:blipFill>
        <p:spPr>
          <a:xfrm>
            <a:off x="20" y="10"/>
            <a:ext cx="4585755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529DF-11EA-45C2-0D22-24D7854AEC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309"/>
          <a:stretch>
            <a:fillRect/>
          </a:stretch>
        </p:blipFill>
        <p:spPr>
          <a:xfrm>
            <a:off x="4585774" y="10"/>
            <a:ext cx="458577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244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1994</TotalTime>
  <Words>1009</Words>
  <Application>Microsoft Macintosh PowerPoint</Application>
  <PresentationFormat>画面に合わせる (4:3)</PresentationFormat>
  <Paragraphs>116</Paragraphs>
  <Slides>18</Slides>
  <Notes>13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Noto Sans JP</vt:lpstr>
      <vt:lpstr>Aptos</vt:lpstr>
      <vt:lpstr>Arial</vt:lpstr>
      <vt:lpstr>Corbel</vt:lpstr>
      <vt:lpstr>Parallax</vt:lpstr>
      <vt:lpstr>クラウドネイティブな 空間データフォーマット: GeoParquet, COG, Zarr, PMTiles</vt:lpstr>
      <vt:lpstr>クラウドネイティブな データ・フォーマットとは？</vt:lpstr>
      <vt:lpstr>なぜ クラウド ネイティブ・フォーマットが重要なのか</vt:lpstr>
      <vt:lpstr>GeoParquet</vt:lpstr>
      <vt:lpstr>PowerPoint プレゼンテーション</vt:lpstr>
      <vt:lpstr>PowerPoint プレゼンテーション</vt:lpstr>
      <vt:lpstr>Cloud Optimized GeoTIFF (COG)</vt:lpstr>
      <vt:lpstr>PowerPoint プレゼンテーション</vt:lpstr>
      <vt:lpstr>PowerPoint プレゼンテーション</vt:lpstr>
      <vt:lpstr>Zarr</vt:lpstr>
      <vt:lpstr>PowerPoint プレゼンテーション</vt:lpstr>
      <vt:lpstr>PowerPoint プレゼンテーション</vt:lpstr>
      <vt:lpstr>PMTiles</vt:lpstr>
      <vt:lpstr>PowerPoint プレゼンテーション</vt:lpstr>
      <vt:lpstr>Format Comparison</vt:lpstr>
      <vt:lpstr>PowerPoint プレゼンテーション</vt:lpstr>
      <vt:lpstr>まとめ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笠井 陽子</cp:lastModifiedBy>
  <cp:revision>19</cp:revision>
  <dcterms:created xsi:type="dcterms:W3CDTF">2013-01-27T09:14:16Z</dcterms:created>
  <dcterms:modified xsi:type="dcterms:W3CDTF">2025-12-03T06:40:26Z</dcterms:modified>
  <cp:category/>
</cp:coreProperties>
</file>